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2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</p:sldIdLst>
  <p:sldSz cx="7560309" cy="1069213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8" Type="http://schemas.openxmlformats.org/officeDocument/2006/relationships/slide" Target="slides/slide7.xml"/><Relationship Id="rId7" Type="http://schemas.openxmlformats.org/officeDocument/2006/relationships/slide" Target="slides/slide6.xml"/><Relationship Id="rId6" Type="http://schemas.openxmlformats.org/officeDocument/2006/relationships/slide" Target="slides/slide5.xml"/><Relationship Id="rId58" Type="http://schemas.openxmlformats.org/officeDocument/2006/relationships/viewProps" Target="viewProps.xml"/><Relationship Id="rId57" Type="http://schemas.openxmlformats.org/officeDocument/2006/relationships/tableStyles" Target="tableStyles.xml"/><Relationship Id="rId56" Type="http://schemas.openxmlformats.org/officeDocument/2006/relationships/presProps" Target="presProps.xml"/><Relationship Id="rId55" Type="http://schemas.openxmlformats.org/officeDocument/2006/relationships/slide" Target="slides/slide54.xml"/><Relationship Id="rId54" Type="http://schemas.openxmlformats.org/officeDocument/2006/relationships/slide" Target="slides/slide53.xml"/><Relationship Id="rId53" Type="http://schemas.openxmlformats.org/officeDocument/2006/relationships/slide" Target="slides/slide52.xml"/><Relationship Id="rId52" Type="http://schemas.openxmlformats.org/officeDocument/2006/relationships/slide" Target="slides/slide51.xml"/><Relationship Id="rId51" Type="http://schemas.openxmlformats.org/officeDocument/2006/relationships/slide" Target="slides/slide50.xml"/><Relationship Id="rId50" Type="http://schemas.openxmlformats.org/officeDocument/2006/relationships/slide" Target="slides/slide49.xml"/><Relationship Id="rId5" Type="http://schemas.openxmlformats.org/officeDocument/2006/relationships/slide" Target="slides/slide4.xml"/><Relationship Id="rId49" Type="http://schemas.openxmlformats.org/officeDocument/2006/relationships/slide" Target="slides/slide48.xml"/><Relationship Id="rId48" Type="http://schemas.openxmlformats.org/officeDocument/2006/relationships/slide" Target="slides/slide47.xml"/><Relationship Id="rId47" Type="http://schemas.openxmlformats.org/officeDocument/2006/relationships/slide" Target="slides/slide46.xml"/><Relationship Id="rId46" Type="http://schemas.openxmlformats.org/officeDocument/2006/relationships/slide" Target="slides/slide45.xml"/><Relationship Id="rId45" Type="http://schemas.openxmlformats.org/officeDocument/2006/relationships/slide" Target="slides/slide44.xml"/><Relationship Id="rId44" Type="http://schemas.openxmlformats.org/officeDocument/2006/relationships/slide" Target="slides/slide43.xml"/><Relationship Id="rId43" Type="http://schemas.openxmlformats.org/officeDocument/2006/relationships/slide" Target="slides/slide42.xml"/><Relationship Id="rId42" Type="http://schemas.openxmlformats.org/officeDocument/2006/relationships/slide" Target="slides/slide41.xml"/><Relationship Id="rId41" Type="http://schemas.openxmlformats.org/officeDocument/2006/relationships/slide" Target="slides/slide40.xml"/><Relationship Id="rId40" Type="http://schemas.openxmlformats.org/officeDocument/2006/relationships/slide" Target="slides/slide39.xml"/><Relationship Id="rId4" Type="http://schemas.openxmlformats.org/officeDocument/2006/relationships/slide" Target="slides/slide3.xml"/><Relationship Id="rId39" Type="http://schemas.openxmlformats.org/officeDocument/2006/relationships/slide" Target="slides/slide38.xml"/><Relationship Id="rId38" Type="http://schemas.openxmlformats.org/officeDocument/2006/relationships/slide" Target="slides/slide37.xml"/><Relationship Id="rId37" Type="http://schemas.openxmlformats.org/officeDocument/2006/relationships/slide" Target="slides/slide36.xml"/><Relationship Id="rId36" Type="http://schemas.openxmlformats.org/officeDocument/2006/relationships/slide" Target="slides/slide35.xml"/><Relationship Id="rId35" Type="http://schemas.openxmlformats.org/officeDocument/2006/relationships/slide" Target="slides/slide34.xml"/><Relationship Id="rId34" Type="http://schemas.openxmlformats.org/officeDocument/2006/relationships/slide" Target="slides/slide33.xml"/><Relationship Id="rId33" Type="http://schemas.openxmlformats.org/officeDocument/2006/relationships/slide" Target="slides/slide32.xml"/><Relationship Id="rId32" Type="http://schemas.openxmlformats.org/officeDocument/2006/relationships/slide" Target="slides/slide31.xml"/><Relationship Id="rId31" Type="http://schemas.openxmlformats.org/officeDocument/2006/relationships/slide" Target="slides/slide30.xml"/><Relationship Id="rId30" Type="http://schemas.openxmlformats.org/officeDocument/2006/relationships/slide" Target="slides/slide29.xml"/><Relationship Id="rId3" Type="http://schemas.openxmlformats.org/officeDocument/2006/relationships/slide" Target="slides/slide2.xml"/><Relationship Id="rId29" Type="http://schemas.openxmlformats.org/officeDocument/2006/relationships/slide" Target="slides/slide28.xml"/><Relationship Id="rId28" Type="http://schemas.openxmlformats.org/officeDocument/2006/relationships/slide" Target="slides/slide27.xml"/><Relationship Id="rId27" Type="http://schemas.openxmlformats.org/officeDocument/2006/relationships/slide" Target="slides/slide26.xml"/><Relationship Id="rId26" Type="http://schemas.openxmlformats.org/officeDocument/2006/relationships/slide" Target="slides/slide25.xml"/><Relationship Id="rId25" Type="http://schemas.openxmlformats.org/officeDocument/2006/relationships/slide" Target="slides/slide24.xml"/><Relationship Id="rId24" Type="http://schemas.openxmlformats.org/officeDocument/2006/relationships/slide" Target="slides/slide23.xml"/><Relationship Id="rId23" Type="http://schemas.openxmlformats.org/officeDocument/2006/relationships/slide" Target="slides/slide22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0" Type="http://schemas.openxmlformats.org/officeDocument/2006/relationships/slide" Target="slides/slide19.xml"/><Relationship Id="rId2" Type="http://schemas.openxmlformats.org/officeDocument/2006/relationships/slide" Target="slides/slide1.xml"/><Relationship Id="rId19" Type="http://schemas.openxmlformats.org/officeDocument/2006/relationships/slide" Target="slides/slide18.xml"/><Relationship Id="rId18" Type="http://schemas.openxmlformats.org/officeDocument/2006/relationships/slide" Target="slides/slide17.xml"/><Relationship Id="rId17" Type="http://schemas.openxmlformats.org/officeDocument/2006/relationships/slide" Target="slides/slide16.xml"/><Relationship Id="rId16" Type="http://schemas.openxmlformats.org/officeDocument/2006/relationships/slide" Target="slides/slide15.xml"/><Relationship Id="rId15" Type="http://schemas.openxmlformats.org/officeDocument/2006/relationships/slide" Target="slides/slide14.xml"/><Relationship Id="rId14" Type="http://schemas.openxmlformats.org/officeDocument/2006/relationships/slide" Target="slides/slide13.xml"/><Relationship Id="rId13" Type="http://schemas.openxmlformats.org/officeDocument/2006/relationships/slide" Target="slides/slide12.xml"/><Relationship Id="rId12" Type="http://schemas.openxmlformats.org/officeDocument/2006/relationships/slide" Target="slides/slide11.xml"/><Relationship Id="rId11" Type="http://schemas.openxmlformats.org/officeDocument/2006/relationships/slide" Target="slides/slide10.xml"/><Relationship Id="rId10" Type="http://schemas.openxmlformats.org/officeDocument/2006/relationships/slide" Target="slides/slide9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image" Target="../media/image33.jpeg"/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" Target="slide12.xml"/><Relationship Id="rId8" Type="http://schemas.openxmlformats.org/officeDocument/2006/relationships/slide" Target="slide11.xml"/><Relationship Id="rId7" Type="http://schemas.openxmlformats.org/officeDocument/2006/relationships/slide" Target="slide10.xml"/><Relationship Id="rId6" Type="http://schemas.openxmlformats.org/officeDocument/2006/relationships/slide" Target="slide9.xml"/><Relationship Id="rId5" Type="http://schemas.openxmlformats.org/officeDocument/2006/relationships/slide" Target="slide8.xml"/><Relationship Id="rId4" Type="http://schemas.openxmlformats.org/officeDocument/2006/relationships/slide" Target="slide7.xml"/><Relationship Id="rId3" Type="http://schemas.openxmlformats.org/officeDocument/2006/relationships/slide" Target="slide6.xml"/><Relationship Id="rId21" Type="http://schemas.openxmlformats.org/officeDocument/2006/relationships/slide" Target="slide27.xml"/><Relationship Id="rId20" Type="http://schemas.openxmlformats.org/officeDocument/2006/relationships/slide" Target="slide25.xml"/><Relationship Id="rId2" Type="http://schemas.openxmlformats.org/officeDocument/2006/relationships/slide" Target="slide4.xml"/><Relationship Id="rId19" Type="http://schemas.openxmlformats.org/officeDocument/2006/relationships/slide" Target="slide24.xml"/><Relationship Id="rId18" Type="http://schemas.openxmlformats.org/officeDocument/2006/relationships/slide" Target="slide23.xml"/><Relationship Id="rId17" Type="http://schemas.openxmlformats.org/officeDocument/2006/relationships/slide" Target="slide22.xml"/><Relationship Id="rId16" Type="http://schemas.openxmlformats.org/officeDocument/2006/relationships/slide" Target="slide21.xml"/><Relationship Id="rId15" Type="http://schemas.openxmlformats.org/officeDocument/2006/relationships/slide" Target="slide20.xml"/><Relationship Id="rId14" Type="http://schemas.openxmlformats.org/officeDocument/2006/relationships/slide" Target="slide19.xml"/><Relationship Id="rId13" Type="http://schemas.openxmlformats.org/officeDocument/2006/relationships/slide" Target="slide17.xml"/><Relationship Id="rId12" Type="http://schemas.openxmlformats.org/officeDocument/2006/relationships/slide" Target="slide15.xml"/><Relationship Id="rId11" Type="http://schemas.openxmlformats.org/officeDocument/2006/relationships/slide" Target="slide14.xml"/><Relationship Id="rId10" Type="http://schemas.openxmlformats.org/officeDocument/2006/relationships/slide" Target="slide13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jmart.cn/SP/" TargetMode="Externa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image" Target="../media/image48.jpeg"/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slide" Target="slide37.xml"/><Relationship Id="rId8" Type="http://schemas.openxmlformats.org/officeDocument/2006/relationships/slide" Target="slide36.xml"/><Relationship Id="rId7" Type="http://schemas.openxmlformats.org/officeDocument/2006/relationships/slide" Target="slide35.xml"/><Relationship Id="rId6" Type="http://schemas.openxmlformats.org/officeDocument/2006/relationships/slide" Target="slide34.xml"/><Relationship Id="rId5" Type="http://schemas.openxmlformats.org/officeDocument/2006/relationships/slide" Target="slide33.xml"/><Relationship Id="rId4" Type="http://schemas.openxmlformats.org/officeDocument/2006/relationships/slide" Target="slide32.xml"/><Relationship Id="rId3" Type="http://schemas.openxmlformats.org/officeDocument/2006/relationships/slide" Target="slide31.xml"/><Relationship Id="rId25" Type="http://schemas.openxmlformats.org/officeDocument/2006/relationships/slide" Target="slide53.xml"/><Relationship Id="rId24" Type="http://schemas.openxmlformats.org/officeDocument/2006/relationships/slide" Target="slide52.xml"/><Relationship Id="rId23" Type="http://schemas.openxmlformats.org/officeDocument/2006/relationships/slide" Target="slide51.xml"/><Relationship Id="rId22" Type="http://schemas.openxmlformats.org/officeDocument/2006/relationships/slide" Target="slide50.xml"/><Relationship Id="rId21" Type="http://schemas.openxmlformats.org/officeDocument/2006/relationships/slide" Target="slide49.xml"/><Relationship Id="rId20" Type="http://schemas.openxmlformats.org/officeDocument/2006/relationships/slide" Target="slide48.xml"/><Relationship Id="rId2" Type="http://schemas.openxmlformats.org/officeDocument/2006/relationships/slide" Target="slide29.xml"/><Relationship Id="rId19" Type="http://schemas.openxmlformats.org/officeDocument/2006/relationships/slide" Target="slide47.xml"/><Relationship Id="rId18" Type="http://schemas.openxmlformats.org/officeDocument/2006/relationships/slide" Target="slide46.xml"/><Relationship Id="rId17" Type="http://schemas.openxmlformats.org/officeDocument/2006/relationships/slide" Target="slide45.xml"/><Relationship Id="rId16" Type="http://schemas.openxmlformats.org/officeDocument/2006/relationships/slide" Target="slide44.xml"/><Relationship Id="rId15" Type="http://schemas.openxmlformats.org/officeDocument/2006/relationships/slide" Target="slide43.xml"/><Relationship Id="rId14" Type="http://schemas.openxmlformats.org/officeDocument/2006/relationships/slide" Target="slide42.xml"/><Relationship Id="rId13" Type="http://schemas.openxmlformats.org/officeDocument/2006/relationships/slide" Target="slide41.xml"/><Relationship Id="rId12" Type="http://schemas.openxmlformats.org/officeDocument/2006/relationships/slide" Target="slide40.xml"/><Relationship Id="rId11" Type="http://schemas.openxmlformats.org/officeDocument/2006/relationships/slide" Target="slide39.xml"/><Relationship Id="rId10" Type="http://schemas.openxmlformats.org/officeDocument/2006/relationships/slide" Target="slide38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4" Type="http://schemas.openxmlformats.org/officeDocument/2006/relationships/hyperlink" Target="http://www.biomart.cn/" TargetMode="External"/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jmart.cn/SP/" TargetMode="Externa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hyperlink" Target="https://open.rjmart.cn/#/" TargetMode="Externa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3" Type="http://schemas.openxmlformats.org/officeDocument/2006/relationships/image" Target="../media/image13.png"/><Relationship Id="rId12" Type="http://schemas.openxmlformats.org/officeDocument/2006/relationships/image" Target="../media/image12.png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7" Type="http://schemas.openxmlformats.org/officeDocument/2006/relationships/image" Target="../media/image19.png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/>
          <p:nvPr/>
        </p:nvSpPr>
        <p:spPr>
          <a:xfrm>
            <a:off x="1149959" y="3149168"/>
            <a:ext cx="5035550" cy="54229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7978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97000"/>
              </a:lnSpc>
              <a:tabLst/>
            </a:pPr>
            <a:r>
              <a:rPr sz="3500" kern="0" spc="8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锐竞平台供应商操作指引</a:t>
            </a:r>
            <a:endParaRPr lang="SimSun" altLang="SimSun" sz="3500" dirty="0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2407920" y="1571244"/>
            <a:ext cx="2729484" cy="653795"/>
          </a:xfrm>
          <a:prstGeom prst="rect">
            <a:avLst/>
          </a:prstGeom>
        </p:spPr>
      </p:pic>
      <p:sp>
        <p:nvSpPr>
          <p:cNvPr id="6" name="textbox 6"/>
          <p:cNvSpPr/>
          <p:nvPr/>
        </p:nvSpPr>
        <p:spPr>
          <a:xfrm>
            <a:off x="1913026" y="5503583"/>
            <a:ext cx="3670300" cy="37084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2849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98000"/>
              </a:lnSpc>
              <a:tabLst/>
            </a:pPr>
            <a:r>
              <a:rPr sz="2300" kern="0" spc="-20" dirty="0">
                <a:solidFill>
                  <a:srgbClr val="262626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专</a:t>
            </a:r>
            <a:r>
              <a:rPr sz="2300" kern="0" spc="-470" dirty="0">
                <a:solidFill>
                  <a:srgbClr val="262626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2300" kern="0" spc="-20" dirty="0">
                <a:solidFill>
                  <a:srgbClr val="262626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业</a:t>
            </a:r>
            <a:r>
              <a:rPr sz="2300" kern="0" spc="180" dirty="0">
                <a:solidFill>
                  <a:srgbClr val="262626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 </a:t>
            </a:r>
            <a:r>
              <a:rPr sz="2300" kern="0" spc="-20" dirty="0">
                <a:solidFill>
                  <a:srgbClr val="262626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阳</a:t>
            </a:r>
            <a:r>
              <a:rPr sz="2300" kern="0" spc="-430" dirty="0">
                <a:solidFill>
                  <a:srgbClr val="262626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2300" kern="0" spc="-20" dirty="0">
                <a:solidFill>
                  <a:srgbClr val="262626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光</a:t>
            </a:r>
            <a:r>
              <a:rPr sz="2300" kern="0" spc="100" dirty="0">
                <a:solidFill>
                  <a:srgbClr val="262626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 </a:t>
            </a:r>
            <a:r>
              <a:rPr sz="2300" kern="0" spc="-20" dirty="0">
                <a:solidFill>
                  <a:srgbClr val="262626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创</a:t>
            </a:r>
            <a:r>
              <a:rPr sz="2300" kern="0" spc="-450" dirty="0">
                <a:solidFill>
                  <a:srgbClr val="262626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2300" kern="0" spc="-20" dirty="0">
                <a:solidFill>
                  <a:srgbClr val="262626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新</a:t>
            </a:r>
            <a:r>
              <a:rPr sz="2300" kern="0" spc="90" dirty="0">
                <a:solidFill>
                  <a:srgbClr val="262626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 </a:t>
            </a:r>
            <a:r>
              <a:rPr sz="2300" kern="0" spc="-20" dirty="0">
                <a:solidFill>
                  <a:srgbClr val="262626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诚</a:t>
            </a:r>
            <a:r>
              <a:rPr sz="2300" kern="0" spc="-450" dirty="0">
                <a:solidFill>
                  <a:srgbClr val="262626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2300" kern="0" spc="-20" dirty="0">
                <a:solidFill>
                  <a:srgbClr val="262626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信</a:t>
            </a:r>
            <a:endParaRPr lang="SimSun" altLang="SimSun" sz="2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0" name="table 130"/>
          <p:cNvGraphicFramePr>
            <a:graphicFrameLocks noGrp="1"/>
          </p:cNvGraphicFramePr>
          <p:nvPr/>
        </p:nvGraphicFramePr>
        <p:xfrm>
          <a:off x="1142619" y="4102227"/>
          <a:ext cx="5288915" cy="3057525"/>
        </p:xfrm>
        <a:graphic>
          <a:graphicData uri="http://schemas.openxmlformats.org/drawingml/2006/table">
            <a:tbl>
              <a:tblPr/>
              <a:tblGrid>
                <a:gridCol w="5288915"/>
              </a:tblGrid>
              <a:tr h="305117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32" name="picture 1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152143" y="4111752"/>
            <a:ext cx="5269991" cy="3038855"/>
          </a:xfrm>
          <a:prstGeom prst="rect">
            <a:avLst/>
          </a:prstGeom>
        </p:spPr>
      </p:pic>
      <p:graphicFrame>
        <p:nvGraphicFramePr>
          <p:cNvPr id="134" name="table 134"/>
          <p:cNvGraphicFramePr>
            <a:graphicFrameLocks noGrp="1"/>
          </p:cNvGraphicFramePr>
          <p:nvPr/>
        </p:nvGraphicFramePr>
        <p:xfrm>
          <a:off x="1142619" y="964310"/>
          <a:ext cx="5285740" cy="2467609"/>
        </p:xfrm>
        <a:graphic>
          <a:graphicData uri="http://schemas.openxmlformats.org/drawingml/2006/table">
            <a:tbl>
              <a:tblPr/>
              <a:tblGrid>
                <a:gridCol w="5285740"/>
              </a:tblGrid>
              <a:tr h="246125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36" name="picture 1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152143" y="973836"/>
            <a:ext cx="5266944" cy="2449067"/>
          </a:xfrm>
          <a:prstGeom prst="rect">
            <a:avLst/>
          </a:prstGeom>
        </p:spPr>
      </p:pic>
      <p:sp>
        <p:nvSpPr>
          <p:cNvPr id="138" name="textbox 138"/>
          <p:cNvSpPr/>
          <p:nvPr/>
        </p:nvSpPr>
        <p:spPr>
          <a:xfrm>
            <a:off x="1136545" y="7494269"/>
            <a:ext cx="5293995" cy="99123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4614"/>
              </a:lnSpc>
              <a:tabLst/>
            </a:pPr>
            <a:endParaRPr lang="Arial" altLang="Arial" sz="100" dirty="0"/>
          </a:p>
          <a:p>
            <a:pPr marL="16509" algn="l" rtl="0" eaLnBrk="0">
              <a:lnSpc>
                <a:spcPct val="95000"/>
              </a:lnSpc>
              <a:tabLst/>
            </a:pPr>
            <a:r>
              <a:rPr sz="1400" kern="0" spc="-10" dirty="0">
                <a:ln w="5103" cap="flat" cmpd="sng">
                  <a:solidFill>
                    <a:srgbClr val="000000">
                      <a:alpha val="100000"/>
                    </a:srgbClr>
                  </a:solidFill>
                  <a:prstDash val="solid"/>
                  <a:bevel/>
                </a:ln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3.店铺装修操作</a:t>
            </a:r>
            <a:endParaRPr lang="SimSun" altLang="SimSun" sz="1400" dirty="0"/>
          </a:p>
          <a:p>
            <a:pPr algn="l" rtl="0" eaLnBrk="0">
              <a:lnSpc>
                <a:spcPct val="168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19000"/>
              </a:lnSpc>
              <a:tabLst/>
            </a:pPr>
            <a:endParaRPr lang="Arial" altLang="Arial" sz="300" dirty="0"/>
          </a:p>
          <a:p>
            <a:pPr marL="12700" indent="15875" algn="l" rtl="0" eaLnBrk="0">
              <a:lnSpc>
                <a:spcPct val="106000"/>
              </a:lnSpc>
              <a:spcBef>
                <a:spcPts val="1"/>
              </a:spcBef>
              <a:tabLst/>
            </a:pPr>
            <a:r>
              <a:rPr sz="1400" kern="0" spc="-5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• 装修功能入口：商家中心&gt;菜单导航&gt;店铺装修&gt;【PC</a:t>
            </a:r>
            <a:r>
              <a:rPr sz="1400" kern="0" spc="-30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400" kern="0" spc="-5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端</a:t>
            </a:r>
            <a:r>
              <a:rPr sz="1400" kern="0" spc="-6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装修】或【手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机端装修】</a:t>
            </a:r>
            <a:endParaRPr lang="SimSun" altLang="SimSun" sz="1400" dirty="0"/>
          </a:p>
        </p:txBody>
      </p:sp>
      <p:sp>
        <p:nvSpPr>
          <p:cNvPr id="140" name="textbox 140"/>
          <p:cNvSpPr/>
          <p:nvPr/>
        </p:nvSpPr>
        <p:spPr>
          <a:xfrm>
            <a:off x="1140827" y="3679697"/>
            <a:ext cx="1705610" cy="22732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9498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94000"/>
              </a:lnSpc>
              <a:tabLst/>
            </a:pP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3）商品详情页广告区</a:t>
            </a:r>
            <a:endParaRPr lang="SimSun" altLang="SimSun" sz="1400" dirty="0"/>
          </a:p>
        </p:txBody>
      </p:sp>
      <p:sp>
        <p:nvSpPr>
          <p:cNvPr id="142" name="textbox 142"/>
          <p:cNvSpPr/>
          <p:nvPr/>
        </p:nvSpPr>
        <p:spPr>
          <a:xfrm>
            <a:off x="3742435" y="9807333"/>
            <a:ext cx="78739" cy="12763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4679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74000"/>
              </a:lnSpc>
              <a:tabLst/>
            </a:pP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9</a:t>
            </a:r>
            <a:endParaRPr lang="Calibri" altLang="Calibri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picture 14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142619" y="1002410"/>
            <a:ext cx="6005322" cy="2388870"/>
          </a:xfrm>
          <a:prstGeom prst="rect">
            <a:avLst/>
          </a:prstGeom>
        </p:spPr>
      </p:pic>
      <p:graphicFrame>
        <p:nvGraphicFramePr>
          <p:cNvPr id="146" name="table 146"/>
          <p:cNvGraphicFramePr>
            <a:graphicFrameLocks noGrp="1"/>
          </p:cNvGraphicFramePr>
          <p:nvPr/>
        </p:nvGraphicFramePr>
        <p:xfrm>
          <a:off x="1133475" y="5258942"/>
          <a:ext cx="5291454" cy="1766570"/>
        </p:xfrm>
        <a:graphic>
          <a:graphicData uri="http://schemas.openxmlformats.org/drawingml/2006/table">
            <a:tbl>
              <a:tblPr/>
              <a:tblGrid>
                <a:gridCol w="5291454"/>
              </a:tblGrid>
              <a:tr h="176022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48" name="picture 14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143000" y="5268468"/>
            <a:ext cx="5273040" cy="1748028"/>
          </a:xfrm>
          <a:prstGeom prst="rect">
            <a:avLst/>
          </a:prstGeom>
        </p:spPr>
      </p:pic>
      <p:sp>
        <p:nvSpPr>
          <p:cNvPr id="150" name="textbox 150"/>
          <p:cNvSpPr/>
          <p:nvPr/>
        </p:nvSpPr>
        <p:spPr>
          <a:xfrm>
            <a:off x="1140827" y="7704595"/>
            <a:ext cx="5376545" cy="157098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9172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95000"/>
              </a:lnSpc>
              <a:tabLst/>
            </a:pPr>
            <a:r>
              <a:rPr sz="1400" kern="0" spc="-20" dirty="0">
                <a:ln w="5103" cap="flat" cmpd="sng">
                  <a:solidFill>
                    <a:srgbClr val="000000">
                      <a:alpha val="100000"/>
                    </a:srgbClr>
                  </a:solidFill>
                  <a:prstDash val="solid"/>
                  <a:bevel/>
                </a:ln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5.运费设置</a:t>
            </a:r>
            <a:endParaRPr lang="SimSun" altLang="SimSun" sz="1400" dirty="0"/>
          </a:p>
          <a:p>
            <a:pPr algn="l" rtl="0" eaLnBrk="0">
              <a:lnSpc>
                <a:spcPct val="104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04000"/>
              </a:lnSpc>
              <a:tabLst/>
            </a:pPr>
            <a:endParaRPr lang="Arial" altLang="Arial" sz="1000" dirty="0"/>
          </a:p>
          <a:p>
            <a:pPr marL="24129" algn="l" rtl="0" eaLnBrk="0">
              <a:lnSpc>
                <a:spcPct val="95000"/>
              </a:lnSpc>
              <a:spcBef>
                <a:spcPts val="421"/>
              </a:spcBef>
              <a:tabLst/>
            </a:pP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• 供应商在左侧工作栏【店铺管理】-运费模板设置</a:t>
            </a:r>
            <a:endParaRPr lang="SimSun" altLang="SimSun" sz="1400" dirty="0"/>
          </a:p>
          <a:p>
            <a:pPr marL="24129" algn="l" rtl="0" eaLnBrk="0">
              <a:lnSpc>
                <a:spcPct val="84000"/>
              </a:lnSpc>
              <a:spcBef>
                <a:spcPts val="1521"/>
              </a:spcBef>
              <a:tabLst/>
            </a:pPr>
            <a:r>
              <a:rPr sz="1400" kern="0" spc="-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• 点击【新建模板】, 填写运费模板前，请认真查阅【运费</a:t>
            </a:r>
            <a:r>
              <a:rPr sz="1400" kern="0" spc="-5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计算规则】</a:t>
            </a:r>
            <a:endParaRPr lang="SimSun" altLang="SimSun" sz="1400" dirty="0"/>
          </a:p>
          <a:p>
            <a:pPr marL="13334" algn="l" rtl="0" eaLnBrk="0">
              <a:lnSpc>
                <a:spcPts val="3120"/>
              </a:lnSpc>
              <a:tabLst/>
            </a:pP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并按规则要求设置运费。</a:t>
            </a:r>
            <a:endParaRPr lang="SimSun" altLang="SimSun" sz="1400" dirty="0"/>
          </a:p>
        </p:txBody>
      </p:sp>
      <p:sp>
        <p:nvSpPr>
          <p:cNvPr id="152" name="textbox 152"/>
          <p:cNvSpPr/>
          <p:nvPr/>
        </p:nvSpPr>
        <p:spPr>
          <a:xfrm>
            <a:off x="1136545" y="3961638"/>
            <a:ext cx="4020184" cy="114744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9172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95000"/>
              </a:lnSpc>
              <a:tabLst/>
            </a:pPr>
            <a:r>
              <a:rPr sz="1400" kern="0" spc="-10" dirty="0">
                <a:ln w="5103" cap="flat" cmpd="sng">
                  <a:solidFill>
                    <a:srgbClr val="000000">
                      <a:alpha val="100000"/>
                    </a:srgbClr>
                  </a:solidFill>
                  <a:prstDash val="solid"/>
                  <a:bevel/>
                </a:ln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4.订单提醒设置</a:t>
            </a:r>
            <a:endParaRPr lang="SimSun" altLang="SimSun" sz="1400" dirty="0"/>
          </a:p>
          <a:p>
            <a:pPr algn="l" rtl="0" eaLnBrk="0">
              <a:lnSpc>
                <a:spcPct val="168000"/>
              </a:lnSpc>
              <a:tabLst/>
            </a:pPr>
            <a:endParaRPr lang="Arial" altLang="Arial" sz="1000" dirty="0"/>
          </a:p>
          <a:p>
            <a:pPr marL="28575" algn="l" rtl="0" eaLnBrk="0">
              <a:lnSpc>
                <a:spcPct val="95000"/>
              </a:lnSpc>
              <a:spcBef>
                <a:spcPts val="422"/>
              </a:spcBef>
              <a:tabLst/>
            </a:pP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• 在供应商中心-账号中心-账号信息-接收消息设置</a:t>
            </a:r>
            <a:endParaRPr lang="SimSun" altLang="SimSun" sz="1400" dirty="0"/>
          </a:p>
          <a:p>
            <a:pPr algn="l" rtl="0" eaLnBrk="0">
              <a:lnSpc>
                <a:spcPct val="102000"/>
              </a:lnSpc>
              <a:tabLst/>
            </a:pPr>
            <a:endParaRPr lang="Arial" altLang="Arial" sz="1300" dirty="0"/>
          </a:p>
          <a:p>
            <a:pPr algn="l" rtl="0" eaLnBrk="0">
              <a:lnSpc>
                <a:spcPct val="8811"/>
              </a:lnSpc>
              <a:tabLst/>
            </a:pPr>
            <a:endParaRPr lang="Arial" altLang="Arial" sz="100" dirty="0"/>
          </a:p>
          <a:p>
            <a:pPr marL="28575" algn="l" rtl="0" eaLnBrk="0">
              <a:lnSpc>
                <a:spcPct val="95000"/>
              </a:lnSpc>
              <a:tabLst/>
            </a:pP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• 设置邮件提醒或者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微信提醒</a:t>
            </a:r>
            <a:endParaRPr lang="SimSun" altLang="SimSun" sz="1400" dirty="0"/>
          </a:p>
        </p:txBody>
      </p:sp>
      <p:sp>
        <p:nvSpPr>
          <p:cNvPr id="154" name="textbox 154"/>
          <p:cNvSpPr/>
          <p:nvPr/>
        </p:nvSpPr>
        <p:spPr>
          <a:xfrm>
            <a:off x="3718623" y="9807333"/>
            <a:ext cx="131445" cy="12763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4679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74000"/>
              </a:lnSpc>
              <a:tabLst/>
            </a:pPr>
            <a:r>
              <a:rPr sz="900" kern="0" spc="-5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10</a:t>
            </a:r>
            <a:endParaRPr lang="Calibri" altLang="Calibri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picture 15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152143" y="5204460"/>
            <a:ext cx="5265420" cy="3191255"/>
          </a:xfrm>
          <a:prstGeom prst="rect">
            <a:avLst/>
          </a:prstGeom>
        </p:spPr>
      </p:pic>
      <p:pic>
        <p:nvPicPr>
          <p:cNvPr id="158" name="picture 15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142619" y="5194934"/>
            <a:ext cx="5284470" cy="3210306"/>
          </a:xfrm>
          <a:prstGeom prst="rect">
            <a:avLst/>
          </a:prstGeom>
        </p:spPr>
      </p:pic>
      <p:graphicFrame>
        <p:nvGraphicFramePr>
          <p:cNvPr id="160" name="table 160"/>
          <p:cNvGraphicFramePr>
            <a:graphicFrameLocks noGrp="1"/>
          </p:cNvGraphicFramePr>
          <p:nvPr/>
        </p:nvGraphicFramePr>
        <p:xfrm>
          <a:off x="1311782" y="924686"/>
          <a:ext cx="5287009" cy="2158365"/>
        </p:xfrm>
        <a:graphic>
          <a:graphicData uri="http://schemas.openxmlformats.org/drawingml/2006/table">
            <a:tbl>
              <a:tblPr/>
              <a:tblGrid>
                <a:gridCol w="5287009"/>
              </a:tblGrid>
              <a:tr h="215201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62" name="picture 16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321308" y="934211"/>
            <a:ext cx="5268467" cy="2139695"/>
          </a:xfrm>
          <a:prstGeom prst="rect">
            <a:avLst/>
          </a:prstGeom>
        </p:spPr>
      </p:pic>
      <p:sp>
        <p:nvSpPr>
          <p:cNvPr id="164" name="textbox 164"/>
          <p:cNvSpPr/>
          <p:nvPr/>
        </p:nvSpPr>
        <p:spPr>
          <a:xfrm>
            <a:off x="1138686" y="3763518"/>
            <a:ext cx="5262879" cy="122936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4614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95000"/>
              </a:lnSpc>
              <a:tabLst/>
            </a:pPr>
            <a:r>
              <a:rPr sz="1400" kern="0" spc="-10" dirty="0">
                <a:ln w="5103" cap="flat" cmpd="sng">
                  <a:solidFill>
                    <a:srgbClr val="000000">
                      <a:alpha val="100000"/>
                    </a:srgbClr>
                  </a:solidFill>
                  <a:prstDash val="solid"/>
                  <a:bevel/>
                </a:ln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6.注册信息修改</a:t>
            </a:r>
            <a:endParaRPr lang="SimSun" altLang="SimSun" sz="1400" dirty="0"/>
          </a:p>
          <a:p>
            <a:pPr algn="l" rtl="0" eaLnBrk="0">
              <a:lnSpc>
                <a:spcPct val="104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04000"/>
              </a:lnSpc>
              <a:tabLst/>
            </a:pPr>
            <a:endParaRPr lang="Arial" altLang="Arial" sz="1000" dirty="0"/>
          </a:p>
          <a:p>
            <a:pPr algn="r" rtl="0" eaLnBrk="0">
              <a:lnSpc>
                <a:spcPct val="84000"/>
              </a:lnSpc>
              <a:spcBef>
                <a:spcPts val="423"/>
              </a:spcBef>
              <a:tabLst/>
            </a:pP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更改的帐号必须要是新帐号，已经注册过的手机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号/邮箱无法更换</a:t>
            </a:r>
            <a:endParaRPr lang="SimSun" altLang="SimSun" sz="1400" dirty="0"/>
          </a:p>
          <a:p>
            <a:pPr marL="12700" algn="l" rtl="0" eaLnBrk="0">
              <a:lnSpc>
                <a:spcPts val="3551"/>
              </a:lnSpc>
              <a:tabLst/>
            </a:pP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路径：供应商中心-账号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中心-账号信息</a:t>
            </a:r>
            <a:endParaRPr lang="SimSun" altLang="SimSun" sz="1400" dirty="0"/>
          </a:p>
        </p:txBody>
      </p:sp>
      <p:sp>
        <p:nvSpPr>
          <p:cNvPr id="166" name="textbox 166"/>
          <p:cNvSpPr/>
          <p:nvPr/>
        </p:nvSpPr>
        <p:spPr>
          <a:xfrm>
            <a:off x="3718623" y="9808019"/>
            <a:ext cx="131445" cy="12700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1137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74000"/>
              </a:lnSpc>
              <a:tabLst/>
            </a:pPr>
            <a:r>
              <a:rPr sz="900" kern="0" spc="-5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11</a:t>
            </a:r>
            <a:endParaRPr lang="Calibri" altLang="Calibri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textbox 168"/>
          <p:cNvSpPr/>
          <p:nvPr/>
        </p:nvSpPr>
        <p:spPr>
          <a:xfrm>
            <a:off x="1137972" y="1011187"/>
            <a:ext cx="5292725" cy="408432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4614"/>
              </a:lnSpc>
              <a:tabLst/>
            </a:pPr>
            <a:endParaRPr lang="Arial" altLang="Arial" sz="100" dirty="0"/>
          </a:p>
          <a:p>
            <a:pPr marL="28575" algn="l" rtl="0" eaLnBrk="0">
              <a:lnSpc>
                <a:spcPct val="95000"/>
              </a:lnSpc>
              <a:tabLst/>
            </a:pPr>
            <a:r>
              <a:rPr sz="1400" kern="0" spc="-30" dirty="0">
                <a:ln w="5103" cap="flat" cmpd="sng">
                  <a:solidFill>
                    <a:srgbClr val="000000">
                      <a:alpha val="100000"/>
                    </a:srgbClr>
                  </a:solidFill>
                  <a:prstDash val="solid"/>
                  <a:bevel/>
                </a:ln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四、商品管理</a:t>
            </a:r>
            <a:endParaRPr lang="SimSun" altLang="SimSun" sz="1400" dirty="0"/>
          </a:p>
          <a:p>
            <a:pPr algn="l" rtl="0" eaLnBrk="0">
              <a:lnSpc>
                <a:spcPct val="104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04000"/>
              </a:lnSpc>
              <a:tabLst/>
            </a:pPr>
            <a:endParaRPr lang="Arial" altLang="Arial" sz="1000" dirty="0"/>
          </a:p>
          <a:p>
            <a:pPr marL="24765" algn="l" rtl="0" eaLnBrk="0">
              <a:lnSpc>
                <a:spcPct val="95000"/>
              </a:lnSpc>
              <a:spcBef>
                <a:spcPts val="420"/>
              </a:spcBef>
              <a:tabLst/>
            </a:pPr>
            <a:r>
              <a:rPr sz="1400" kern="0" spc="-20" dirty="0">
                <a:ln w="5103" cap="flat" cmpd="sng">
                  <a:solidFill>
                    <a:srgbClr val="000000">
                      <a:alpha val="100000"/>
                    </a:srgbClr>
                  </a:solidFill>
                  <a:prstDash val="solid"/>
                  <a:bevel/>
                </a:ln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1.商品批量操作</a:t>
            </a:r>
            <a:endParaRPr lang="SimSun" altLang="SimSun" sz="1400" dirty="0"/>
          </a:p>
          <a:p>
            <a:pPr algn="l" rtl="0" eaLnBrk="0">
              <a:lnSpc>
                <a:spcPct val="104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05000"/>
              </a:lnSpc>
              <a:tabLst/>
            </a:pPr>
            <a:endParaRPr lang="Arial" altLang="Arial" sz="1000" dirty="0"/>
          </a:p>
          <a:p>
            <a:pPr marL="24765" algn="l" rtl="0" eaLnBrk="0">
              <a:lnSpc>
                <a:spcPct val="95000"/>
              </a:lnSpc>
              <a:spcBef>
                <a:spcPts val="426"/>
              </a:spcBef>
              <a:tabLst/>
            </a:pPr>
            <a:r>
              <a:rPr sz="1400" kern="0" spc="-20" dirty="0">
                <a:ln w="5103" cap="flat" cmpd="sng">
                  <a:solidFill>
                    <a:srgbClr val="000000">
                      <a:alpha val="100000"/>
                    </a:srgbClr>
                  </a:solidFill>
                  <a:prstDash val="solid"/>
                  <a:bevel/>
                </a:ln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1.1</a:t>
            </a:r>
            <a:r>
              <a:rPr sz="1400" kern="0" spc="-30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400" kern="0" spc="-20" dirty="0">
                <a:ln w="5103" cap="flat" cmpd="sng">
                  <a:solidFill>
                    <a:srgbClr val="000000">
                      <a:alpha val="100000"/>
                    </a:srgbClr>
                  </a:solidFill>
                  <a:prstDash val="solid"/>
                  <a:bevel/>
                </a:ln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批量导入商品</a:t>
            </a:r>
            <a:endParaRPr lang="SimSun" altLang="SimSun" sz="1400" dirty="0"/>
          </a:p>
          <a:p>
            <a:pPr algn="l" rtl="0" eaLnBrk="0">
              <a:lnSpc>
                <a:spcPct val="103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04000"/>
              </a:lnSpc>
              <a:tabLst/>
            </a:pPr>
            <a:endParaRPr lang="Arial" altLang="Arial" sz="1000" dirty="0"/>
          </a:p>
          <a:p>
            <a:pPr marL="27305" algn="l" rtl="0" eaLnBrk="0">
              <a:lnSpc>
                <a:spcPct val="84000"/>
              </a:lnSpc>
              <a:spcBef>
                <a:spcPts val="430"/>
              </a:spcBef>
              <a:tabLst/>
            </a:pP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• 商家进入 商品管理&gt;</a:t>
            </a: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批量导入，鼠标移至“批量导入</a:t>
            </a:r>
            <a:r>
              <a:rPr sz="1400" kern="0" spc="-5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”，点击“批</a:t>
            </a:r>
            <a:endParaRPr lang="SimSun" altLang="SimSun" sz="1400" dirty="0"/>
          </a:p>
          <a:p>
            <a:pPr marL="100330" algn="l" rtl="0" eaLnBrk="0">
              <a:lnSpc>
                <a:spcPts val="3120"/>
              </a:lnSpc>
              <a:tabLst/>
            </a:pP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量导入商品</a:t>
            </a:r>
            <a:r>
              <a:rPr sz="1400" kern="0" spc="-5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”&gt;下载</a:t>
            </a: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模板</a:t>
            </a:r>
            <a:endParaRPr lang="SimSun" altLang="SimSun" sz="1400" dirty="0"/>
          </a:p>
          <a:p>
            <a:pPr algn="l" rtl="0" eaLnBrk="0">
              <a:lnSpc>
                <a:spcPct val="111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12000"/>
              </a:lnSpc>
              <a:tabLst/>
            </a:pPr>
            <a:endParaRPr lang="Arial" altLang="Arial" sz="1000" dirty="0"/>
          </a:p>
          <a:p>
            <a:pPr marL="27305" algn="l" rtl="0" eaLnBrk="0">
              <a:lnSpc>
                <a:spcPct val="84000"/>
              </a:lnSpc>
              <a:spcBef>
                <a:spcPts val="425"/>
              </a:spcBef>
              <a:tabLst/>
            </a:pP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• 上传模板会把平台的商品分类以及供应商已通过的品牌汇</a:t>
            </a: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总，在模</a:t>
            </a:r>
            <a:endParaRPr lang="SimSun" altLang="SimSun" sz="1400" dirty="0"/>
          </a:p>
          <a:p>
            <a:pPr marL="12700" algn="l" rtl="0" eaLnBrk="0">
              <a:lnSpc>
                <a:spcPts val="3120"/>
              </a:lnSpc>
              <a:tabLst/>
            </a:pP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板文件内，供应商直接选择对应的分类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名和品牌即可。</a:t>
            </a:r>
            <a:endParaRPr lang="SimSun" altLang="SimSun" sz="1400" dirty="0"/>
          </a:p>
          <a:p>
            <a:pPr algn="l" rtl="0" eaLnBrk="0">
              <a:lnSpc>
                <a:spcPct val="107000"/>
              </a:lnSpc>
              <a:tabLst/>
            </a:pPr>
            <a:endParaRPr lang="Arial" altLang="Arial" sz="1000" dirty="0"/>
          </a:p>
          <a:p>
            <a:pPr marL="27305" algn="l" rtl="0" eaLnBrk="0">
              <a:lnSpc>
                <a:spcPct val="84000"/>
              </a:lnSpc>
              <a:spcBef>
                <a:spcPts val="425"/>
              </a:spcBef>
              <a:tabLst/>
            </a:pP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•</a:t>
            </a:r>
            <a:r>
              <a:rPr sz="1400" kern="0" spc="-2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（由于品牌信息会根据供应商情况更新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，每次上传最好都下载新的</a:t>
            </a:r>
            <a:endParaRPr lang="SimSun" altLang="SimSun" sz="1400" dirty="0"/>
          </a:p>
          <a:p>
            <a:pPr marL="13334" algn="l" rtl="0" eaLnBrk="0">
              <a:lnSpc>
                <a:spcPts val="3120"/>
              </a:lnSpc>
              <a:tabLst/>
            </a:pP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上传模板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！）</a:t>
            </a:r>
            <a:endParaRPr lang="SimSun" altLang="SimSun" sz="1400" dirty="0"/>
          </a:p>
        </p:txBody>
      </p:sp>
      <p:pic>
        <p:nvPicPr>
          <p:cNvPr id="170" name="picture 17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142619" y="5373242"/>
            <a:ext cx="5285994" cy="2167890"/>
          </a:xfrm>
          <a:prstGeom prst="rect">
            <a:avLst/>
          </a:prstGeom>
        </p:spPr>
      </p:pic>
      <p:sp>
        <p:nvSpPr>
          <p:cNvPr id="172" name="textbox 172"/>
          <p:cNvSpPr/>
          <p:nvPr/>
        </p:nvSpPr>
        <p:spPr>
          <a:xfrm>
            <a:off x="1136545" y="7823467"/>
            <a:ext cx="5293995" cy="158940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9172"/>
              </a:lnSpc>
              <a:tabLst/>
            </a:pPr>
            <a:endParaRPr lang="Arial" altLang="Arial" sz="100" dirty="0"/>
          </a:p>
          <a:p>
            <a:pPr marL="26034" algn="l" rtl="0" eaLnBrk="0">
              <a:lnSpc>
                <a:spcPct val="95000"/>
              </a:lnSpc>
              <a:tabLst/>
            </a:pPr>
            <a:r>
              <a:rPr sz="1400" kern="0" spc="-20" dirty="0">
                <a:ln w="5103" cap="flat" cmpd="sng">
                  <a:solidFill>
                    <a:srgbClr val="000000">
                      <a:alpha val="100000"/>
                    </a:srgbClr>
                  </a:solidFill>
                  <a:prstDash val="solid"/>
                  <a:bevel/>
                </a:ln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1.2</a:t>
            </a:r>
            <a:r>
              <a:rPr sz="1400" kern="0" spc="-25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400" kern="0" spc="-20" dirty="0">
                <a:ln w="5103" cap="flat" cmpd="sng">
                  <a:solidFill>
                    <a:srgbClr val="000000">
                      <a:alpha val="100000"/>
                    </a:srgbClr>
                  </a:solidFill>
                  <a:prstDash val="solid"/>
                  <a:bevel/>
                </a:ln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批量导入商品图片</a:t>
            </a:r>
            <a:endParaRPr lang="SimSun" altLang="SimSun" sz="1400" dirty="0"/>
          </a:p>
          <a:p>
            <a:pPr algn="l" rtl="0" eaLnBrk="0">
              <a:lnSpc>
                <a:spcPct val="103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03000"/>
              </a:lnSpc>
              <a:tabLst/>
            </a:pPr>
            <a:endParaRPr lang="Arial" altLang="Arial" sz="1000" dirty="0"/>
          </a:p>
          <a:p>
            <a:pPr marL="28575" algn="l" rtl="0" eaLnBrk="0">
              <a:lnSpc>
                <a:spcPct val="84000"/>
              </a:lnSpc>
              <a:spcBef>
                <a:spcPts val="430"/>
              </a:spcBef>
              <a:tabLst/>
            </a:pP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• 点击商品管理&gt;&gt;批量导入商品图片，以货号命名后，全选一起压</a:t>
            </a: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缩</a:t>
            </a:r>
            <a:endParaRPr lang="SimSun" altLang="SimSun" sz="1400" dirty="0"/>
          </a:p>
          <a:p>
            <a:pPr marL="12700" indent="1905" algn="l" rtl="0" eaLnBrk="0">
              <a:lnSpc>
                <a:spcPct val="190000"/>
              </a:lnSpc>
              <a:spcBef>
                <a:spcPts val="12"/>
              </a:spcBef>
              <a:tabLst/>
            </a:pP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成</a:t>
            </a:r>
            <a:r>
              <a:rPr sz="1400" kern="0" spc="-27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zip</a:t>
            </a:r>
            <a:r>
              <a:rPr sz="1400" kern="0" spc="-30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格式（请勿将图片放到文件夹里打包一个文件夹</a:t>
            </a: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压缩，请直接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选择图片进行压缩），在系统点击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“批量导入商品图片</a:t>
            </a:r>
            <a:r>
              <a:rPr sz="1400" kern="0" spc="-5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”，选择</a:t>
            </a:r>
            <a:r>
              <a:rPr sz="1400" kern="0" spc="-26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zip</a:t>
            </a:r>
            <a:endParaRPr lang="SimSun" altLang="SimSun" sz="1400" dirty="0"/>
          </a:p>
        </p:txBody>
      </p:sp>
      <p:sp>
        <p:nvSpPr>
          <p:cNvPr id="174" name="textbox 174"/>
          <p:cNvSpPr/>
          <p:nvPr/>
        </p:nvSpPr>
        <p:spPr>
          <a:xfrm>
            <a:off x="3718623" y="9807333"/>
            <a:ext cx="131445" cy="12763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5638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74000"/>
              </a:lnSpc>
              <a:tabLst/>
            </a:pPr>
            <a:r>
              <a:rPr sz="900" kern="0" spc="-5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12</a:t>
            </a:r>
            <a:endParaRPr lang="Calibri" altLang="Calibri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6" name="table 176"/>
          <p:cNvGraphicFramePr>
            <a:graphicFrameLocks noGrp="1"/>
          </p:cNvGraphicFramePr>
          <p:nvPr/>
        </p:nvGraphicFramePr>
        <p:xfrm>
          <a:off x="1142619" y="1491615"/>
          <a:ext cx="5285740" cy="4151629"/>
        </p:xfrm>
        <a:graphic>
          <a:graphicData uri="http://schemas.openxmlformats.org/drawingml/2006/table">
            <a:tbl>
              <a:tblPr/>
              <a:tblGrid>
                <a:gridCol w="5285740"/>
              </a:tblGrid>
              <a:tr h="414527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78" name="picture 17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152143" y="1501140"/>
            <a:ext cx="5266944" cy="4133088"/>
          </a:xfrm>
          <a:prstGeom prst="rect">
            <a:avLst/>
          </a:prstGeom>
        </p:spPr>
      </p:pic>
      <p:sp>
        <p:nvSpPr>
          <p:cNvPr id="180" name="textbox 180"/>
          <p:cNvSpPr/>
          <p:nvPr/>
        </p:nvSpPr>
        <p:spPr>
          <a:xfrm>
            <a:off x="1137258" y="6121159"/>
            <a:ext cx="5341620" cy="117475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9498"/>
              </a:lnSpc>
              <a:tabLst/>
            </a:pPr>
            <a:endParaRPr lang="Arial" altLang="Arial" sz="100" dirty="0"/>
          </a:p>
          <a:p>
            <a:pPr marL="25400" algn="l" rtl="0" eaLnBrk="0">
              <a:lnSpc>
                <a:spcPct val="94000"/>
              </a:lnSpc>
              <a:tabLst/>
            </a:pPr>
            <a:r>
              <a:rPr sz="1400" kern="0" spc="-20" dirty="0">
                <a:ln w="5103" cap="flat" cmpd="sng">
                  <a:solidFill>
                    <a:srgbClr val="000000">
                      <a:alpha val="100000"/>
                    </a:srgbClr>
                  </a:solidFill>
                  <a:prstDash val="solid"/>
                  <a:bevel/>
                </a:ln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1.3</a:t>
            </a:r>
            <a:r>
              <a:rPr sz="1400" kern="0" spc="-25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400" kern="0" spc="-20" dirty="0">
                <a:ln w="5103" cap="flat" cmpd="sng">
                  <a:solidFill>
                    <a:srgbClr val="000000">
                      <a:alpha val="100000"/>
                    </a:srgbClr>
                  </a:solidFill>
                  <a:prstDash val="solid"/>
                  <a:bevel/>
                </a:ln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批量修改价格库存</a:t>
            </a:r>
            <a:endParaRPr lang="SimSun" altLang="SimSun" sz="1400" dirty="0"/>
          </a:p>
          <a:p>
            <a:pPr algn="l" rtl="0" eaLnBrk="0">
              <a:lnSpc>
                <a:spcPct val="104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05000"/>
              </a:lnSpc>
              <a:tabLst/>
            </a:pPr>
            <a:endParaRPr lang="Arial" altLang="Arial" sz="1000" dirty="0"/>
          </a:p>
          <a:p>
            <a:pPr algn="r" rtl="0" eaLnBrk="0">
              <a:lnSpc>
                <a:spcPct val="84000"/>
              </a:lnSpc>
              <a:spcBef>
                <a:spcPts val="422"/>
              </a:spcBef>
              <a:tabLst/>
            </a:pPr>
            <a:r>
              <a:rPr sz="1400" kern="0" spc="-6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方法一：商品管理&gt;&gt;批量导入</a:t>
            </a:r>
            <a:r>
              <a:rPr sz="1400" kern="0" spc="2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400" kern="0" spc="-6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点击“批量修改价</a:t>
            </a:r>
            <a:r>
              <a:rPr sz="1400" kern="0" spc="-7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格库存</a:t>
            </a:r>
            <a:r>
              <a:rPr sz="1400" kern="0" spc="-5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400" kern="0" spc="-7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”下载模板，</a:t>
            </a:r>
            <a:endParaRPr lang="SimSun" altLang="SimSun" sz="1400" dirty="0"/>
          </a:p>
          <a:p>
            <a:pPr marL="12700" algn="l" rtl="0" eaLnBrk="0">
              <a:lnSpc>
                <a:spcPts val="3120"/>
              </a:lnSpc>
              <a:tabLst/>
            </a:pP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修改价格和库存后进行上传。</a:t>
            </a:r>
            <a:endParaRPr lang="SimSun" altLang="SimSun" sz="1400" dirty="0"/>
          </a:p>
        </p:txBody>
      </p:sp>
      <p:sp>
        <p:nvSpPr>
          <p:cNvPr id="182" name="textbox 182"/>
          <p:cNvSpPr/>
          <p:nvPr/>
        </p:nvSpPr>
        <p:spPr>
          <a:xfrm>
            <a:off x="1138686" y="1011187"/>
            <a:ext cx="2836545" cy="22796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0056"/>
              </a:lnSpc>
              <a:tabLst/>
            </a:pPr>
            <a:endParaRPr lang="Arial" altLang="Arial" sz="100" dirty="0"/>
          </a:p>
          <a:p>
            <a:pPr algn="r" rtl="0" eaLnBrk="0">
              <a:lnSpc>
                <a:spcPct val="95000"/>
              </a:lnSpc>
              <a:tabLst/>
            </a:pPr>
            <a:r>
              <a:rPr sz="1400" kern="0" spc="-7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文件，点击“上传文件</a:t>
            </a:r>
            <a:r>
              <a:rPr sz="1400" kern="0" spc="-5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400" kern="0" spc="-7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”</a:t>
            </a:r>
            <a:r>
              <a:rPr sz="1400" kern="0" spc="-8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进行导入。</a:t>
            </a:r>
            <a:endParaRPr lang="SimSun" altLang="SimSun" sz="1400" dirty="0"/>
          </a:p>
        </p:txBody>
      </p:sp>
      <p:sp>
        <p:nvSpPr>
          <p:cNvPr id="184" name="textbox 184"/>
          <p:cNvSpPr/>
          <p:nvPr/>
        </p:nvSpPr>
        <p:spPr>
          <a:xfrm>
            <a:off x="3718623" y="9807333"/>
            <a:ext cx="131445" cy="12763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4679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74000"/>
              </a:lnSpc>
              <a:tabLst/>
            </a:pPr>
            <a:r>
              <a:rPr sz="900" kern="0" spc="-5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13</a:t>
            </a:r>
            <a:endParaRPr lang="Calibri" altLang="Calibri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6" name="table 186"/>
          <p:cNvGraphicFramePr>
            <a:graphicFrameLocks noGrp="1"/>
          </p:cNvGraphicFramePr>
          <p:nvPr/>
        </p:nvGraphicFramePr>
        <p:xfrm>
          <a:off x="1142619" y="5571363"/>
          <a:ext cx="5285740" cy="3356609"/>
        </p:xfrm>
        <a:graphic>
          <a:graphicData uri="http://schemas.openxmlformats.org/drawingml/2006/table">
            <a:tbl>
              <a:tblPr/>
              <a:tblGrid>
                <a:gridCol w="5285740"/>
              </a:tblGrid>
              <a:tr h="335025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88" name="picture 18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152143" y="5580888"/>
            <a:ext cx="5266944" cy="3337559"/>
          </a:xfrm>
          <a:prstGeom prst="rect">
            <a:avLst/>
          </a:prstGeom>
        </p:spPr>
      </p:pic>
      <p:graphicFrame>
        <p:nvGraphicFramePr>
          <p:cNvPr id="190" name="table 190"/>
          <p:cNvGraphicFramePr>
            <a:graphicFrameLocks noGrp="1"/>
          </p:cNvGraphicFramePr>
          <p:nvPr/>
        </p:nvGraphicFramePr>
        <p:xfrm>
          <a:off x="1174622" y="918591"/>
          <a:ext cx="5285740" cy="3158490"/>
        </p:xfrm>
        <a:graphic>
          <a:graphicData uri="http://schemas.openxmlformats.org/drawingml/2006/table">
            <a:tbl>
              <a:tblPr/>
              <a:tblGrid>
                <a:gridCol w="5285740"/>
              </a:tblGrid>
              <a:tr h="315214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92" name="picture 19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184147" y="928116"/>
            <a:ext cx="5266944" cy="3139440"/>
          </a:xfrm>
          <a:prstGeom prst="rect">
            <a:avLst/>
          </a:prstGeom>
        </p:spPr>
      </p:pic>
      <p:sp>
        <p:nvSpPr>
          <p:cNvPr id="194" name="textbox 194"/>
          <p:cNvSpPr/>
          <p:nvPr/>
        </p:nvSpPr>
        <p:spPr>
          <a:xfrm>
            <a:off x="1167025" y="4382275"/>
            <a:ext cx="5203190" cy="102298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7115"/>
              </a:lnSpc>
              <a:tabLst/>
            </a:pPr>
            <a:endParaRPr lang="Arial" altLang="Arial" sz="100" dirty="0"/>
          </a:p>
          <a:p>
            <a:pPr marL="13970" algn="l" rtl="0" eaLnBrk="0">
              <a:lnSpc>
                <a:spcPct val="84000"/>
              </a:lnSpc>
              <a:tabLst/>
            </a:pP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方法二：选择商品列表</a:t>
            </a:r>
            <a:r>
              <a:rPr sz="1400" kern="0" spc="26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&gt;&gt;选择需要导出的商品&gt;&gt;点击</a:t>
            </a:r>
            <a:r>
              <a:rPr sz="1400" kern="0" spc="19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导出商品&gt;&gt;</a:t>
            </a:r>
            <a:endParaRPr lang="SimSun" altLang="SimSun" sz="1400" dirty="0"/>
          </a:p>
          <a:p>
            <a:pPr marL="17145" indent="-5080" algn="l" rtl="0" eaLnBrk="0">
              <a:lnSpc>
                <a:spcPct val="191000"/>
              </a:lnSpc>
              <a:spcBef>
                <a:spcPts val="33"/>
              </a:spcBef>
              <a:tabLst/>
            </a:pP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在</a:t>
            </a:r>
            <a:r>
              <a:rPr sz="1400" kern="0" spc="-27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excel</a:t>
            </a:r>
            <a:r>
              <a:rPr sz="1400" kern="0" spc="-3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表中更新价格。更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新完后&gt;&gt;选择批量导入，上传表格进行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400" kern="0" spc="-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导入。</a:t>
            </a:r>
            <a:endParaRPr lang="SimSun" altLang="SimSun" sz="1400" dirty="0"/>
          </a:p>
        </p:txBody>
      </p:sp>
      <p:sp>
        <p:nvSpPr>
          <p:cNvPr id="196" name="textbox 196"/>
          <p:cNvSpPr/>
          <p:nvPr/>
        </p:nvSpPr>
        <p:spPr>
          <a:xfrm>
            <a:off x="1150463" y="9313939"/>
            <a:ext cx="1834514" cy="22860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4614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95000"/>
              </a:lnSpc>
              <a:tabLst/>
            </a:pPr>
            <a:r>
              <a:rPr sz="1400" kern="0" spc="-20" dirty="0">
                <a:ln w="5103" cap="flat" cmpd="sng">
                  <a:solidFill>
                    <a:srgbClr val="000000">
                      <a:alpha val="100000"/>
                    </a:srgbClr>
                  </a:solidFill>
                  <a:prstDash val="solid"/>
                  <a:bevel/>
                </a:ln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1.4</a:t>
            </a:r>
            <a:r>
              <a:rPr sz="1400" kern="0" spc="-2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400" kern="0" spc="-20" dirty="0">
                <a:ln w="5103" cap="flat" cmpd="sng">
                  <a:solidFill>
                    <a:srgbClr val="000000">
                      <a:alpha val="100000"/>
                    </a:srgbClr>
                  </a:solidFill>
                  <a:prstDash val="solid"/>
                  <a:bevel/>
                </a:ln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批量下架/删除商品</a:t>
            </a:r>
            <a:endParaRPr lang="SimSun" altLang="SimSun" sz="1400" dirty="0"/>
          </a:p>
        </p:txBody>
      </p:sp>
      <p:sp>
        <p:nvSpPr>
          <p:cNvPr id="198" name="textbox 198"/>
          <p:cNvSpPr/>
          <p:nvPr/>
        </p:nvSpPr>
        <p:spPr>
          <a:xfrm>
            <a:off x="3718623" y="9808019"/>
            <a:ext cx="131445" cy="12700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0440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74000"/>
              </a:lnSpc>
              <a:tabLst/>
            </a:pPr>
            <a:r>
              <a:rPr sz="900" kern="0" spc="-5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14</a:t>
            </a:r>
            <a:endParaRPr lang="Calibri" altLang="Calibri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0" name="table 200"/>
          <p:cNvGraphicFramePr>
            <a:graphicFrameLocks noGrp="1"/>
          </p:cNvGraphicFramePr>
          <p:nvPr/>
        </p:nvGraphicFramePr>
        <p:xfrm>
          <a:off x="1142619" y="5882259"/>
          <a:ext cx="5126990" cy="3729354"/>
        </p:xfrm>
        <a:graphic>
          <a:graphicData uri="http://schemas.openxmlformats.org/drawingml/2006/table">
            <a:tbl>
              <a:tblPr/>
              <a:tblGrid>
                <a:gridCol w="5126990"/>
              </a:tblGrid>
              <a:tr h="372300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02" name="picture 20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152143" y="5891783"/>
            <a:ext cx="5108448" cy="3710940"/>
          </a:xfrm>
          <a:prstGeom prst="rect">
            <a:avLst/>
          </a:prstGeom>
        </p:spPr>
      </p:pic>
      <p:graphicFrame>
        <p:nvGraphicFramePr>
          <p:cNvPr id="204" name="table 204"/>
          <p:cNvGraphicFramePr>
            <a:graphicFrameLocks noGrp="1"/>
          </p:cNvGraphicFramePr>
          <p:nvPr/>
        </p:nvGraphicFramePr>
        <p:xfrm>
          <a:off x="1174622" y="2105786"/>
          <a:ext cx="5288915" cy="2560954"/>
        </p:xfrm>
        <a:graphic>
          <a:graphicData uri="http://schemas.openxmlformats.org/drawingml/2006/table">
            <a:tbl>
              <a:tblPr/>
              <a:tblGrid>
                <a:gridCol w="5288915"/>
              </a:tblGrid>
              <a:tr h="255460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06" name="picture 20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184147" y="2115311"/>
            <a:ext cx="5269991" cy="2542032"/>
          </a:xfrm>
          <a:prstGeom prst="rect">
            <a:avLst/>
          </a:prstGeom>
        </p:spPr>
      </p:pic>
      <p:sp>
        <p:nvSpPr>
          <p:cNvPr id="208" name="textbox 208"/>
          <p:cNvSpPr/>
          <p:nvPr/>
        </p:nvSpPr>
        <p:spPr>
          <a:xfrm>
            <a:off x="1166311" y="4775467"/>
            <a:ext cx="5312409" cy="99631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0056"/>
              </a:lnSpc>
              <a:tabLst/>
            </a:pPr>
            <a:endParaRPr lang="Arial" altLang="Arial" sz="100" dirty="0"/>
          </a:p>
          <a:p>
            <a:pPr marL="14604" algn="l" rtl="0" eaLnBrk="0">
              <a:lnSpc>
                <a:spcPct val="95000"/>
              </a:lnSpc>
              <a:tabLst/>
            </a:pP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方法二：商品管理-商品列表-批量导入，下载批量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下架模板表格，</a:t>
            </a:r>
            <a:endParaRPr lang="SimSun" altLang="SimSun" sz="1400" dirty="0"/>
          </a:p>
          <a:p>
            <a:pPr algn="r" rtl="0" eaLnBrk="0">
              <a:lnSpc>
                <a:spcPct val="84000"/>
              </a:lnSpc>
              <a:spcBef>
                <a:spcPts val="1521"/>
              </a:spcBef>
              <a:tabLst/>
            </a:pP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将需要下架的商品货号填</a:t>
            </a:r>
            <a:r>
              <a:rPr sz="1400" kern="0" spc="-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写到模板表格中，上传导入，导入成功后，</a:t>
            </a:r>
            <a:endParaRPr lang="SimSun" altLang="SimSun" sz="1400" dirty="0"/>
          </a:p>
          <a:p>
            <a:pPr marL="13334" algn="l" rtl="0" eaLnBrk="0">
              <a:lnSpc>
                <a:spcPts val="3119"/>
              </a:lnSpc>
              <a:tabLst/>
            </a:pP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表格中的商品将会变为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已下架状态。</a:t>
            </a:r>
            <a:endParaRPr lang="SimSun" altLang="SimSun" sz="1400" dirty="0"/>
          </a:p>
        </p:txBody>
      </p:sp>
      <p:sp>
        <p:nvSpPr>
          <p:cNvPr id="210" name="textbox 210"/>
          <p:cNvSpPr/>
          <p:nvPr/>
        </p:nvSpPr>
        <p:spPr>
          <a:xfrm>
            <a:off x="1168452" y="1011187"/>
            <a:ext cx="5175250" cy="102108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7115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84000"/>
              </a:lnSpc>
              <a:tabLst/>
            </a:pP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方法一：商家中心-商品管理-商品列表中，通过品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牌、分类等查询</a:t>
            </a:r>
            <a:endParaRPr lang="SimSun" altLang="SimSun" sz="1400" dirty="0"/>
          </a:p>
          <a:p>
            <a:pPr marL="22225" indent="-8889" algn="l" rtl="0" eaLnBrk="0">
              <a:lnSpc>
                <a:spcPct val="191000"/>
              </a:lnSpc>
              <a:spcBef>
                <a:spcPts val="17"/>
              </a:spcBef>
              <a:tabLst/>
            </a:pP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条件搜索出对应的商品，然后勾选全选所有商品，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点击下架或者删 </a:t>
            </a:r>
            <a:r>
              <a:rPr sz="1400" kern="0" spc="-8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除。</a:t>
            </a:r>
            <a:endParaRPr lang="SimSun" altLang="SimSun" sz="1400" dirty="0"/>
          </a:p>
        </p:txBody>
      </p:sp>
      <p:sp>
        <p:nvSpPr>
          <p:cNvPr id="212" name="textbox 212"/>
          <p:cNvSpPr/>
          <p:nvPr/>
        </p:nvSpPr>
        <p:spPr>
          <a:xfrm>
            <a:off x="3718623" y="9808019"/>
            <a:ext cx="131445" cy="12700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0179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74000"/>
              </a:lnSpc>
              <a:tabLst/>
            </a:pPr>
            <a:r>
              <a:rPr sz="900" kern="0" spc="-5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15</a:t>
            </a:r>
            <a:endParaRPr lang="Calibri" altLang="Calibri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4" name="table 214"/>
          <p:cNvGraphicFramePr>
            <a:graphicFrameLocks noGrp="1"/>
          </p:cNvGraphicFramePr>
          <p:nvPr/>
        </p:nvGraphicFramePr>
        <p:xfrm>
          <a:off x="1142619" y="2406015"/>
          <a:ext cx="5285740" cy="2380615"/>
        </p:xfrm>
        <a:graphic>
          <a:graphicData uri="http://schemas.openxmlformats.org/drawingml/2006/table">
            <a:tbl>
              <a:tblPr/>
              <a:tblGrid>
                <a:gridCol w="5285740"/>
              </a:tblGrid>
              <a:tr h="237426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16" name="picture 2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152143" y="2415540"/>
            <a:ext cx="5266944" cy="2362200"/>
          </a:xfrm>
          <a:prstGeom prst="rect">
            <a:avLst/>
          </a:prstGeom>
        </p:spPr>
      </p:pic>
      <p:graphicFrame>
        <p:nvGraphicFramePr>
          <p:cNvPr id="218" name="table 218"/>
          <p:cNvGraphicFramePr>
            <a:graphicFrameLocks noGrp="1"/>
          </p:cNvGraphicFramePr>
          <p:nvPr/>
        </p:nvGraphicFramePr>
        <p:xfrm>
          <a:off x="1142619" y="5809107"/>
          <a:ext cx="5285740" cy="2218054"/>
        </p:xfrm>
        <a:graphic>
          <a:graphicData uri="http://schemas.openxmlformats.org/drawingml/2006/table">
            <a:tbl>
              <a:tblPr/>
              <a:tblGrid>
                <a:gridCol w="5285740"/>
              </a:tblGrid>
              <a:tr h="221170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20" name="picture 2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152143" y="5818632"/>
            <a:ext cx="5266944" cy="2199132"/>
          </a:xfrm>
          <a:prstGeom prst="rect">
            <a:avLst/>
          </a:prstGeom>
        </p:spPr>
      </p:pic>
      <p:sp>
        <p:nvSpPr>
          <p:cNvPr id="222" name="textbox 222"/>
          <p:cNvSpPr/>
          <p:nvPr/>
        </p:nvSpPr>
        <p:spPr>
          <a:xfrm>
            <a:off x="1142790" y="1011187"/>
            <a:ext cx="5287645" cy="117348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0056"/>
              </a:lnSpc>
              <a:tabLst/>
            </a:pPr>
            <a:endParaRPr lang="Arial" altLang="Arial" sz="100" dirty="0"/>
          </a:p>
          <a:p>
            <a:pPr marL="20320" algn="l" rtl="0" eaLnBrk="0">
              <a:lnSpc>
                <a:spcPct val="95000"/>
              </a:lnSpc>
              <a:tabLst/>
            </a:pPr>
            <a:r>
              <a:rPr sz="1400" kern="0" spc="-10" dirty="0">
                <a:ln w="5103" cap="flat" cmpd="sng">
                  <a:solidFill>
                    <a:srgbClr val="000000">
                      <a:alpha val="100000"/>
                    </a:srgbClr>
                  </a:solidFill>
                  <a:prstDash val="solid"/>
                  <a:bevel/>
                </a:ln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1.5.批量导入商品模板</a:t>
            </a:r>
            <a:endParaRPr lang="SimSun" altLang="SimSun" sz="1400" dirty="0"/>
          </a:p>
          <a:p>
            <a:pPr algn="l" rtl="0" eaLnBrk="0">
              <a:lnSpc>
                <a:spcPct val="103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04000"/>
              </a:lnSpc>
              <a:tabLst/>
            </a:pPr>
            <a:endParaRPr lang="Arial" altLang="Arial" sz="1000" dirty="0"/>
          </a:p>
          <a:p>
            <a:pPr marL="22225" algn="l" rtl="0" eaLnBrk="0">
              <a:lnSpc>
                <a:spcPct val="84000"/>
              </a:lnSpc>
              <a:spcBef>
                <a:spcPts val="429"/>
              </a:spcBef>
              <a:tabLst/>
            </a:pP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•通用模版：按表格要求填写商品信息，商品分类和品牌只能直接按</a:t>
            </a:r>
            <a:endParaRPr lang="SimSun" altLang="SimSun" sz="1400" dirty="0"/>
          </a:p>
          <a:p>
            <a:pPr marL="12700" algn="l" rtl="0" eaLnBrk="0">
              <a:lnSpc>
                <a:spcPts val="3120"/>
              </a:lnSpc>
              <a:tabLst/>
            </a:pP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照表格下拉项选择，不能手动填写表格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下拉项没有的内容信息。</a:t>
            </a:r>
            <a:endParaRPr lang="SimSun" altLang="SimSun" sz="1400" dirty="0"/>
          </a:p>
        </p:txBody>
      </p:sp>
      <p:sp>
        <p:nvSpPr>
          <p:cNvPr id="224" name="textbox 224"/>
          <p:cNvSpPr/>
          <p:nvPr/>
        </p:nvSpPr>
        <p:spPr>
          <a:xfrm>
            <a:off x="1150463" y="8612899"/>
            <a:ext cx="5280025" cy="80264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0056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95000"/>
              </a:lnSpc>
              <a:tabLst/>
            </a:pPr>
            <a:r>
              <a:rPr sz="1400" kern="0" spc="-10" dirty="0">
                <a:ln w="5103" cap="flat" cmpd="sng">
                  <a:solidFill>
                    <a:srgbClr val="000000">
                      <a:alpha val="100000"/>
                    </a:srgbClr>
                  </a:solidFill>
                  <a:prstDash val="solid"/>
                  <a:bevel/>
                </a:ln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1.6</a:t>
            </a:r>
            <a:r>
              <a:rPr sz="1400" kern="0" spc="-3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400" kern="0" spc="-10" dirty="0">
                <a:ln w="5103" cap="flat" cmpd="sng">
                  <a:solidFill>
                    <a:srgbClr val="000000">
                      <a:alpha val="100000"/>
                    </a:srgbClr>
                  </a:solidFill>
                  <a:prstDash val="solid"/>
                  <a:bevel/>
                </a:ln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批量上传商品特别</a:t>
            </a:r>
            <a:r>
              <a:rPr sz="1400" kern="0" spc="-20" dirty="0">
                <a:ln w="5103" cap="flat" cmpd="sng">
                  <a:solidFill>
                    <a:srgbClr val="000000">
                      <a:alpha val="100000"/>
                    </a:srgbClr>
                  </a:solidFill>
                  <a:prstDash val="solid"/>
                  <a:bevel/>
                </a:ln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提醒</a:t>
            </a:r>
            <a:endParaRPr lang="SimSun" altLang="SimSun" sz="1400" dirty="0"/>
          </a:p>
          <a:p>
            <a:pPr algn="l" rtl="0" eaLnBrk="0">
              <a:lnSpc>
                <a:spcPct val="104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05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16000"/>
              </a:lnSpc>
              <a:tabLst/>
            </a:pPr>
            <a:endParaRPr lang="Arial" altLang="Arial" sz="300" dirty="0"/>
          </a:p>
          <a:p>
            <a:pPr marL="12700" algn="l" rtl="0" eaLnBrk="0">
              <a:lnSpc>
                <a:spcPct val="95000"/>
              </a:lnSpc>
              <a:spcBef>
                <a:spcPts val="3"/>
              </a:spcBef>
              <a:tabLst/>
            </a:pP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1) 请严格按照商品类型选择相对应的产品分类，试剂、耗材、服务</a:t>
            </a:r>
            <a:endParaRPr lang="SimSun" altLang="SimSun" sz="1400" dirty="0"/>
          </a:p>
        </p:txBody>
      </p:sp>
      <p:sp>
        <p:nvSpPr>
          <p:cNvPr id="226" name="textbox 226"/>
          <p:cNvSpPr/>
          <p:nvPr/>
        </p:nvSpPr>
        <p:spPr>
          <a:xfrm>
            <a:off x="1140827" y="5010150"/>
            <a:ext cx="5260975" cy="60007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7115"/>
              </a:lnSpc>
              <a:tabLst/>
            </a:pPr>
            <a:endParaRPr lang="Arial" altLang="Arial" sz="100" dirty="0"/>
          </a:p>
          <a:p>
            <a:pPr marL="24129" algn="l" rtl="0" eaLnBrk="0">
              <a:lnSpc>
                <a:spcPct val="84000"/>
              </a:lnSpc>
              <a:tabLst/>
            </a:pP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•化学试剂（含危化品）的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模板：将带星号的填写完之后，还可以将</a:t>
            </a:r>
            <a:endParaRPr lang="SimSun" altLang="SimSun" sz="1400" dirty="0"/>
          </a:p>
          <a:p>
            <a:pPr marL="12700" algn="l" rtl="0" eaLnBrk="0">
              <a:lnSpc>
                <a:spcPts val="3120"/>
              </a:lnSpc>
              <a:tabLst/>
            </a:pP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商品的别名、纯度、分子式等信息填写上去，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使商品信息更完善。</a:t>
            </a:r>
            <a:endParaRPr lang="SimSun" altLang="SimSun" sz="1400" dirty="0"/>
          </a:p>
        </p:txBody>
      </p:sp>
      <p:sp>
        <p:nvSpPr>
          <p:cNvPr id="228" name="textbox 228"/>
          <p:cNvSpPr/>
          <p:nvPr/>
        </p:nvSpPr>
        <p:spPr>
          <a:xfrm>
            <a:off x="3718623" y="9807333"/>
            <a:ext cx="131445" cy="12763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4679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74000"/>
              </a:lnSpc>
              <a:tabLst/>
            </a:pPr>
            <a:r>
              <a:rPr sz="900" kern="0" spc="-5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16</a:t>
            </a:r>
            <a:endParaRPr lang="Calibri" altLang="Calibri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textbox 230"/>
          <p:cNvSpPr/>
          <p:nvPr/>
        </p:nvSpPr>
        <p:spPr>
          <a:xfrm>
            <a:off x="1136545" y="1011187"/>
            <a:ext cx="5342254" cy="852487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0056"/>
              </a:lnSpc>
              <a:tabLst/>
            </a:pPr>
            <a:endParaRPr lang="Arial" altLang="Arial" sz="100" dirty="0"/>
          </a:p>
          <a:p>
            <a:pPr marL="282575" algn="l" rtl="0" eaLnBrk="0">
              <a:lnSpc>
                <a:spcPct val="95000"/>
              </a:lnSpc>
              <a:tabLst/>
            </a:pP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类的商品切不可传错分类，否则影响订单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的后期报账；</a:t>
            </a:r>
            <a:endParaRPr lang="SimSun" altLang="SimSun" sz="1400" dirty="0"/>
          </a:p>
          <a:p>
            <a:pPr marL="15240" algn="l" rtl="0" eaLnBrk="0">
              <a:lnSpc>
                <a:spcPct val="84000"/>
              </a:lnSpc>
              <a:spcBef>
                <a:spcPts val="1521"/>
              </a:spcBef>
              <a:tabLst/>
            </a:pPr>
            <a:r>
              <a:rPr sz="14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2) 模板表格信息不能为空，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如特殊商品无品牌则该商品品牌留空，</a:t>
            </a:r>
            <a:endParaRPr lang="SimSun" altLang="SimSun" sz="1400" dirty="0"/>
          </a:p>
          <a:p>
            <a:pPr marL="281304" algn="l" rtl="0" eaLnBrk="0">
              <a:lnSpc>
                <a:spcPts val="3119"/>
              </a:lnSpc>
              <a:tabLst/>
            </a:pP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但是大部分医院有限制，如商品无品牌直接屏蔽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无法搜索；</a:t>
            </a:r>
            <a:endParaRPr lang="SimSun" altLang="SimSun" sz="1400" dirty="0"/>
          </a:p>
          <a:p>
            <a:pPr algn="l" rtl="0" eaLnBrk="0">
              <a:lnSpc>
                <a:spcPct val="107000"/>
              </a:lnSpc>
              <a:tabLst/>
            </a:pPr>
            <a:endParaRPr lang="Arial" altLang="Arial" sz="1000" dirty="0"/>
          </a:p>
          <a:p>
            <a:pPr marL="16509" algn="l" rtl="0" eaLnBrk="0">
              <a:lnSpc>
                <a:spcPct val="84000"/>
              </a:lnSpc>
              <a:spcBef>
                <a:spcPts val="425"/>
              </a:spcBef>
              <a:tabLst/>
            </a:pPr>
            <a:r>
              <a:rPr sz="1400" kern="0" spc="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3) 品牌：如商家需要在商品添加品牌，需</a:t>
            </a:r>
            <a:r>
              <a:rPr sz="14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先在 账号中心&gt;&gt;品牌管</a:t>
            </a:r>
            <a:endParaRPr lang="SimSun" altLang="SimSun" sz="1400" dirty="0"/>
          </a:p>
          <a:p>
            <a:pPr marL="297179" indent="-12064" algn="l" rtl="0" eaLnBrk="0">
              <a:lnSpc>
                <a:spcPct val="191000"/>
              </a:lnSpc>
              <a:spcBef>
                <a:spcPts val="11"/>
              </a:spcBef>
              <a:tabLst/>
            </a:pP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理&gt;&gt;新增品牌认证 提交审批，待审批通过后，在</a:t>
            </a: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商品中才能添加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品牌，下载最新模板下拉才会出现认证通过的品牌；</a:t>
            </a:r>
            <a:endParaRPr lang="SimSun" altLang="SimSun" sz="1400" dirty="0"/>
          </a:p>
          <a:p>
            <a:pPr marL="12700" algn="l" rtl="0" eaLnBrk="0">
              <a:lnSpc>
                <a:spcPct val="84000"/>
              </a:lnSpc>
              <a:spcBef>
                <a:spcPts val="1521"/>
              </a:spcBef>
              <a:tabLst/>
            </a:pPr>
            <a:r>
              <a:rPr sz="14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4) 统一销售价：指所有入驻的医院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都使用统一的价格，如果个别医</a:t>
            </a:r>
            <a:endParaRPr lang="SimSun" altLang="SimSun" sz="1400" dirty="0"/>
          </a:p>
          <a:p>
            <a:pPr marL="291465" indent="3175" algn="l" rtl="0" eaLnBrk="0">
              <a:lnSpc>
                <a:spcPct val="189000"/>
              </a:lnSpc>
              <a:spcBef>
                <a:spcPts val="18"/>
              </a:spcBef>
              <a:tabLst/>
            </a:pP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院需要区分价格，可在商品上传后在</a:t>
            </a: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商品管理&gt;&gt;批量导入，点击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“批量修改价格库存</a:t>
            </a:r>
            <a:r>
              <a:rPr sz="1400" kern="0" spc="-46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”下载模板，设置单位差异价，针对不同的 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医院进行差异价销售；</a:t>
            </a:r>
            <a:endParaRPr lang="SimSun" altLang="SimSun" sz="1400" dirty="0"/>
          </a:p>
          <a:p>
            <a:pPr algn="r" rtl="0" eaLnBrk="0">
              <a:lnSpc>
                <a:spcPct val="84000"/>
              </a:lnSpc>
              <a:spcBef>
                <a:spcPts val="1526"/>
              </a:spcBef>
              <a:tabLst/>
            </a:pPr>
            <a:r>
              <a:rPr sz="1400" kern="0" spc="-5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5) 价格：只能填写数字，可以保留小数点后两位，不能有其他符号，</a:t>
            </a:r>
            <a:endParaRPr lang="SimSun" altLang="SimSun" sz="1400" dirty="0"/>
          </a:p>
          <a:p>
            <a:pPr marL="283845" indent="1905" algn="l" rtl="0" eaLnBrk="0">
              <a:lnSpc>
                <a:spcPct val="191000"/>
              </a:lnSpc>
              <a:spcBef>
                <a:spcPts val="22"/>
              </a:spcBef>
              <a:tabLst/>
            </a:pPr>
            <a:r>
              <a:rPr sz="1400" kern="0" spc="-6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不能有货币符号，不能有中文，比方规格</a:t>
            </a:r>
            <a:r>
              <a:rPr sz="1400" kern="0" spc="-1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400" kern="0" spc="-6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1/10</a:t>
            </a:r>
            <a:r>
              <a:rPr sz="1400" kern="0" spc="-30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400" kern="0" spc="-6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支，价格</a:t>
            </a:r>
            <a:r>
              <a:rPr sz="1400" kern="0" spc="-20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400" kern="0" spc="-6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10/80</a:t>
            </a:r>
            <a:r>
              <a:rPr sz="1400" kern="0" spc="-29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400" kern="0" spc="-6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元，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这种绝对不可以；</a:t>
            </a:r>
            <a:endParaRPr lang="SimSun" altLang="SimSun" sz="1400" dirty="0"/>
          </a:p>
          <a:p>
            <a:pPr marL="14604" algn="l" rtl="0" eaLnBrk="0">
              <a:lnSpc>
                <a:spcPct val="84000"/>
              </a:lnSpc>
              <a:spcBef>
                <a:spcPts val="1510"/>
              </a:spcBef>
              <a:tabLst/>
            </a:pPr>
            <a:r>
              <a:rPr sz="14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6) 库存：库存只能是数字！诸如“有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库存</a:t>
            </a:r>
            <a:r>
              <a:rPr sz="1400" kern="0" spc="-49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”，“本地现货，7</a:t>
            </a:r>
            <a:r>
              <a:rPr sz="1400" kern="0" spc="-26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天内</a:t>
            </a:r>
            <a:endParaRPr lang="SimSun" altLang="SimSun" sz="1400" dirty="0"/>
          </a:p>
          <a:p>
            <a:pPr marL="286384" indent="-635" algn="l" rtl="0" eaLnBrk="0">
              <a:lnSpc>
                <a:spcPct val="191000"/>
              </a:lnSpc>
              <a:spcBef>
                <a:spcPts val="11"/>
              </a:spcBef>
              <a:tabLst/>
            </a:pP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发货</a:t>
            </a:r>
            <a:r>
              <a:rPr sz="1400" kern="0" spc="-50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”，这些信息应该写到描述里面。注意，库存至少为</a:t>
            </a:r>
            <a:r>
              <a:rPr sz="1400" kern="0" spc="-18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1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，如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果库存为</a:t>
            </a:r>
            <a:r>
              <a:rPr sz="1400" kern="0" spc="-25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0，采购人将不能添加购物车购买；</a:t>
            </a:r>
            <a:endParaRPr lang="SimSun" altLang="SimSun" sz="1400" dirty="0"/>
          </a:p>
          <a:p>
            <a:pPr marL="17145" algn="l" rtl="0" eaLnBrk="0">
              <a:lnSpc>
                <a:spcPct val="84000"/>
              </a:lnSpc>
              <a:spcBef>
                <a:spcPts val="1521"/>
              </a:spcBef>
              <a:tabLst/>
            </a:pPr>
            <a:r>
              <a:rPr sz="14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7) 规格：按销售单位，填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写规格（化学试剂（含危化品）需要填写</a:t>
            </a:r>
            <a:endParaRPr lang="SimSun" altLang="SimSun" sz="1400" dirty="0"/>
          </a:p>
          <a:p>
            <a:pPr marL="282575" algn="l" rtl="0" eaLnBrk="0">
              <a:lnSpc>
                <a:spcPts val="3120"/>
              </a:lnSpc>
              <a:tabLst/>
            </a:pP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包装规格和最小包装规格</a:t>
            </a:r>
            <a:r>
              <a:rPr sz="1400" kern="0" spc="8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），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具体请参考规格上传说明；</a:t>
            </a:r>
            <a:endParaRPr lang="SimSun" altLang="SimSun" sz="1400" dirty="0"/>
          </a:p>
          <a:p>
            <a:pPr algn="l" rtl="0" eaLnBrk="0">
              <a:lnSpc>
                <a:spcPct val="107000"/>
              </a:lnSpc>
              <a:tabLst/>
            </a:pPr>
            <a:endParaRPr lang="Arial" altLang="Arial" sz="1000" dirty="0"/>
          </a:p>
          <a:p>
            <a:pPr marL="13970" algn="l" rtl="0" eaLnBrk="0">
              <a:lnSpc>
                <a:spcPct val="84000"/>
              </a:lnSpc>
              <a:spcBef>
                <a:spcPts val="425"/>
              </a:spcBef>
              <a:tabLst/>
            </a:pPr>
            <a:r>
              <a:rPr sz="14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8) 货号：每个商品只能对应一个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货号，一个规格。相同货号的商品</a:t>
            </a:r>
            <a:endParaRPr lang="SimSun" altLang="SimSun" sz="1400" dirty="0"/>
          </a:p>
          <a:p>
            <a:pPr marL="284479" algn="l" rtl="0" eaLnBrk="0">
              <a:lnSpc>
                <a:spcPts val="3120"/>
              </a:lnSpc>
              <a:tabLst/>
            </a:pP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后面上传的将会覆盖并更新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之前的商品信息；</a:t>
            </a:r>
            <a:endParaRPr lang="SimSun" altLang="SimSun" sz="1400" dirty="0"/>
          </a:p>
          <a:p>
            <a:pPr algn="l" rtl="0" eaLnBrk="0">
              <a:lnSpc>
                <a:spcPct val="107000"/>
              </a:lnSpc>
              <a:tabLst/>
            </a:pPr>
            <a:endParaRPr lang="Arial" altLang="Arial" sz="1000" dirty="0"/>
          </a:p>
          <a:p>
            <a:pPr marL="13970" algn="l" rtl="0" eaLnBrk="0">
              <a:lnSpc>
                <a:spcPct val="84000"/>
              </a:lnSpc>
              <a:spcBef>
                <a:spcPts val="425"/>
              </a:spcBef>
              <a:tabLst/>
            </a:pPr>
            <a:r>
              <a:rPr sz="14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9) 产品描述：根据产品情况进行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描述。如需换行，可以在前面加换</a:t>
            </a:r>
            <a:endParaRPr lang="SimSun" altLang="SimSun" sz="1400" dirty="0"/>
          </a:p>
          <a:p>
            <a:pPr marL="285750" algn="l" rtl="0" eaLnBrk="0">
              <a:lnSpc>
                <a:spcPts val="3120"/>
              </a:lnSpc>
              <a:tabLst/>
            </a:pP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行符“&lt;br&gt;</a:t>
            </a:r>
            <a:r>
              <a:rPr sz="1400" kern="0" spc="-5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”实现换行</a:t>
            </a: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。</a:t>
            </a:r>
            <a:endParaRPr lang="SimSun" altLang="SimSun" sz="1400" dirty="0"/>
          </a:p>
        </p:txBody>
      </p:sp>
      <p:sp>
        <p:nvSpPr>
          <p:cNvPr id="232" name="textbox 232"/>
          <p:cNvSpPr/>
          <p:nvPr/>
        </p:nvSpPr>
        <p:spPr>
          <a:xfrm>
            <a:off x="3718623" y="9808019"/>
            <a:ext cx="131445" cy="12700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0440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74000"/>
              </a:lnSpc>
              <a:tabLst/>
            </a:pPr>
            <a:r>
              <a:rPr sz="900" kern="0" spc="-5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17</a:t>
            </a:r>
            <a:endParaRPr lang="Calibri" altLang="Calibri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picture 2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320927" y="3655694"/>
            <a:ext cx="5287517" cy="2725674"/>
          </a:xfrm>
          <a:prstGeom prst="rect">
            <a:avLst/>
          </a:prstGeom>
        </p:spPr>
      </p:pic>
      <p:sp>
        <p:nvSpPr>
          <p:cNvPr id="236" name="textbox 236"/>
          <p:cNvSpPr/>
          <p:nvPr/>
        </p:nvSpPr>
        <p:spPr>
          <a:xfrm>
            <a:off x="1139400" y="6688087"/>
            <a:ext cx="5291454" cy="257302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0056"/>
              </a:lnSpc>
              <a:tabLst/>
            </a:pPr>
            <a:endParaRPr lang="Arial" altLang="Arial" sz="100" dirty="0"/>
          </a:p>
          <a:p>
            <a:pPr marL="13970" algn="l" rtl="0" eaLnBrk="0">
              <a:lnSpc>
                <a:spcPct val="95000"/>
              </a:lnSpc>
              <a:tabLst/>
            </a:pPr>
            <a:r>
              <a:rPr sz="1400" kern="0" spc="0" dirty="0">
                <a:ln w="5103" cap="flat" cmpd="sng">
                  <a:solidFill>
                    <a:srgbClr val="000000">
                      <a:alpha val="100000"/>
                    </a:srgbClr>
                  </a:solidFill>
                  <a:prstDash val="solid"/>
                  <a:bevel/>
                </a:ln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3.通过商品货号聚合多</a:t>
            </a:r>
            <a:r>
              <a:rPr sz="1400" kern="0" spc="-10" dirty="0">
                <a:ln w="5103" cap="flat" cmpd="sng">
                  <a:solidFill>
                    <a:srgbClr val="000000">
                      <a:alpha val="100000"/>
                    </a:srgbClr>
                  </a:solidFill>
                  <a:prstDash val="solid"/>
                  <a:bevel/>
                </a:ln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个规格</a:t>
            </a:r>
            <a:endParaRPr lang="SimSun" altLang="SimSun" sz="1400" dirty="0"/>
          </a:p>
          <a:p>
            <a:pPr algn="l" rtl="0" eaLnBrk="0">
              <a:lnSpc>
                <a:spcPct val="103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04000"/>
              </a:lnSpc>
              <a:tabLst/>
            </a:pPr>
            <a:endParaRPr lang="Arial" altLang="Arial" sz="1000" dirty="0"/>
          </a:p>
          <a:p>
            <a:pPr algn="r" rtl="0" eaLnBrk="0">
              <a:lnSpc>
                <a:spcPct val="84000"/>
              </a:lnSpc>
              <a:spcBef>
                <a:spcPts val="429"/>
              </a:spcBef>
              <a:tabLst/>
            </a:pP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同一个商家的商品，同一个货号有多个规格，如果需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要进行聚合规</a:t>
            </a:r>
            <a:endParaRPr lang="SimSun" altLang="SimSun" sz="1400" dirty="0"/>
          </a:p>
          <a:p>
            <a:pPr marL="147320" algn="l" rtl="0" eaLnBrk="0">
              <a:lnSpc>
                <a:spcPts val="3120"/>
              </a:lnSpc>
              <a:tabLst/>
            </a:pP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格展示需要满足以下条件：</a:t>
            </a:r>
            <a:endParaRPr lang="SimSun" altLang="SimSun" sz="1400" dirty="0"/>
          </a:p>
          <a:p>
            <a:pPr algn="l" rtl="0" eaLnBrk="0">
              <a:lnSpc>
                <a:spcPct val="147000"/>
              </a:lnSpc>
              <a:tabLst/>
            </a:pPr>
            <a:endParaRPr lang="Arial" altLang="Arial" sz="1000" dirty="0"/>
          </a:p>
          <a:p>
            <a:pPr marL="297179" indent="-273684" algn="l" rtl="0" eaLnBrk="0">
              <a:lnSpc>
                <a:spcPct val="107000"/>
              </a:lnSpc>
              <a:spcBef>
                <a:spcPts val="431"/>
              </a:spcBef>
              <a:tabLst/>
            </a:pP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1) 相同的货号前缀：货号中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包含有小横杠，并且小横杠前缀部分相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400" kern="0" spc="-10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同。</a:t>
            </a:r>
            <a:endParaRPr lang="SimSun" altLang="SimSun" sz="1400" dirty="0"/>
          </a:p>
          <a:p>
            <a:pPr algn="l" rtl="0" eaLnBrk="0">
              <a:lnSpc>
                <a:spcPct val="101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17000"/>
              </a:lnSpc>
              <a:tabLst/>
            </a:pPr>
            <a:endParaRPr lang="Arial" altLang="Arial" sz="300" dirty="0"/>
          </a:p>
          <a:p>
            <a:pPr marL="280670" indent="-267970" algn="l" rtl="0" eaLnBrk="0">
              <a:lnSpc>
                <a:spcPct val="107000"/>
              </a:lnSpc>
              <a:spcBef>
                <a:spcPts val="3"/>
              </a:spcBef>
              <a:tabLst/>
            </a:pP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2) 有添加品牌：并且是属于同一品牌的商品，无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品牌的商品不能聚 </a:t>
            </a:r>
            <a:r>
              <a:rPr sz="1400" kern="0" spc="-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合。</a:t>
            </a:r>
            <a:endParaRPr lang="SimSun" altLang="SimSun" sz="1400" dirty="0"/>
          </a:p>
        </p:txBody>
      </p:sp>
      <p:sp>
        <p:nvSpPr>
          <p:cNvPr id="238" name="textbox 238"/>
          <p:cNvSpPr/>
          <p:nvPr/>
        </p:nvSpPr>
        <p:spPr>
          <a:xfrm>
            <a:off x="1139400" y="1011187"/>
            <a:ext cx="5291454" cy="238569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4614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95000"/>
              </a:lnSpc>
              <a:tabLst/>
            </a:pPr>
            <a:r>
              <a:rPr sz="1400" kern="0" spc="0" dirty="0">
                <a:ln w="5103" cap="flat" cmpd="sng">
                  <a:solidFill>
                    <a:srgbClr val="000000">
                      <a:alpha val="100000"/>
                    </a:srgbClr>
                  </a:solidFill>
                  <a:prstDash val="solid"/>
                  <a:bevel/>
                </a:ln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2.商品详情卡片功能使用</a:t>
            </a:r>
            <a:r>
              <a:rPr sz="1400" kern="0" spc="-10" dirty="0">
                <a:ln w="5103" cap="flat" cmpd="sng">
                  <a:solidFill>
                    <a:srgbClr val="000000">
                      <a:alpha val="100000"/>
                    </a:srgbClr>
                  </a:solidFill>
                  <a:prstDash val="solid"/>
                  <a:bevel/>
                </a:ln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方法</a:t>
            </a:r>
            <a:endParaRPr lang="SimSun" altLang="SimSun" sz="1400" dirty="0"/>
          </a:p>
          <a:p>
            <a:pPr algn="l" rtl="0" eaLnBrk="0">
              <a:lnSpc>
                <a:spcPct val="103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04000"/>
              </a:lnSpc>
              <a:tabLst/>
            </a:pPr>
            <a:endParaRPr lang="Arial" altLang="Arial" sz="1000" dirty="0"/>
          </a:p>
          <a:p>
            <a:pPr algn="r" rtl="0" eaLnBrk="0">
              <a:lnSpc>
                <a:spcPct val="84000"/>
              </a:lnSpc>
              <a:spcBef>
                <a:spcPts val="423"/>
              </a:spcBef>
              <a:tabLst/>
            </a:pP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锐竞平台商品详情卡片功能包括：品牌优势卡片、商家服务优势</a:t>
            </a:r>
            <a:endParaRPr lang="SimSun" altLang="SimSun" sz="1400" dirty="0"/>
          </a:p>
          <a:p>
            <a:pPr marL="13970" indent="-1905" algn="l" rtl="0" eaLnBrk="0">
              <a:lnSpc>
                <a:spcPct val="189000"/>
              </a:lnSpc>
              <a:spcBef>
                <a:spcPts val="29"/>
              </a:spcBef>
              <a:tabLst/>
            </a:pP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卡片。商家可以通过新建品牌优势卡片，一键插入该品牌下的全部商</a:t>
            </a:r>
            <a:r>
              <a:rPr sz="1400" kern="0" spc="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品的详情页，快速实现商品信息丰富化。同法，通过新建商家服务优</a:t>
            </a:r>
            <a:r>
              <a:rPr sz="14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势卡片，快速丰富店铺下全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部商品的详情内容。</a:t>
            </a:r>
            <a:endParaRPr lang="SimSun" altLang="SimSun" sz="1400" dirty="0"/>
          </a:p>
          <a:p>
            <a:pPr algn="l" rtl="0" eaLnBrk="0">
              <a:lnSpc>
                <a:spcPct val="105000"/>
              </a:lnSpc>
              <a:tabLst/>
            </a:pPr>
            <a:endParaRPr lang="Arial" altLang="Arial" sz="1200" dirty="0"/>
          </a:p>
          <a:p>
            <a:pPr marL="364490" algn="l" rtl="0" eaLnBrk="0">
              <a:lnSpc>
                <a:spcPct val="95000"/>
              </a:lnSpc>
              <a:spcBef>
                <a:spcPts val="7"/>
              </a:spcBef>
              <a:tabLst/>
            </a:pP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在“商品管理</a:t>
            </a:r>
            <a:r>
              <a:rPr sz="1400" kern="0" spc="-5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”—“商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品素材库</a:t>
            </a:r>
            <a:r>
              <a:rPr sz="1400" kern="0" spc="-5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”，选择“商品详情模板</a:t>
            </a:r>
            <a:r>
              <a:rPr sz="1400" kern="0" spc="-5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”</a:t>
            </a:r>
            <a:endParaRPr lang="SimSun" altLang="SimSun" sz="1400" dirty="0"/>
          </a:p>
        </p:txBody>
      </p:sp>
      <p:sp>
        <p:nvSpPr>
          <p:cNvPr id="240" name="textbox 240"/>
          <p:cNvSpPr/>
          <p:nvPr/>
        </p:nvSpPr>
        <p:spPr>
          <a:xfrm>
            <a:off x="3718623" y="9807333"/>
            <a:ext cx="131445" cy="12763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4679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74000"/>
              </a:lnSpc>
              <a:tabLst/>
            </a:pPr>
            <a:r>
              <a:rPr sz="900" kern="0" spc="-5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18</a:t>
            </a:r>
            <a:endParaRPr lang="Calibri" altLang="Calibri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/>
          <p:cNvSpPr/>
          <p:nvPr/>
        </p:nvSpPr>
        <p:spPr>
          <a:xfrm>
            <a:off x="1135475" y="1011187"/>
            <a:ext cx="5295265" cy="861821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lang="Arial" altLang="Arial" sz="100" dirty="0"/>
          </a:p>
          <a:p>
            <a:pPr marL="2508250" algn="l" rtl="0" eaLnBrk="0">
              <a:lnSpc>
                <a:spcPts val="1598"/>
              </a:lnSpc>
              <a:tabLst/>
            </a:pPr>
            <a:r>
              <a:rPr sz="1300" kern="0" spc="-7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目录</a:t>
            </a:r>
            <a:endParaRPr lang="SimSun" altLang="SimSun" sz="1300" dirty="0"/>
          </a:p>
          <a:p>
            <a:pPr algn="l" rtl="0" eaLnBrk="0">
              <a:lnSpc>
                <a:spcPct val="181000"/>
              </a:lnSpc>
              <a:tabLst/>
            </a:pPr>
            <a:endParaRPr lang="Arial" altLang="Arial" sz="1000" dirty="0"/>
          </a:p>
          <a:p>
            <a:pPr marL="14604" algn="l" rtl="0" eaLnBrk="0">
              <a:lnSpc>
                <a:spcPct val="87000"/>
              </a:lnSpc>
              <a:spcBef>
                <a:spcPts val="307"/>
              </a:spcBef>
              <a:tabLst/>
            </a:pP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  <a:hlinkClick r:id="rId2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一、锐竞平台介绍</a:t>
            </a:r>
            <a:r>
              <a:rPr sz="1000" kern="0" spc="-28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  <a:hlinkClick r:id="rId2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2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...........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2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................................................................................................................. 3</a:t>
            </a:r>
            <a:endParaRPr lang="Calibri" altLang="Calibri" sz="1000" dirty="0"/>
          </a:p>
          <a:p>
            <a:pPr marL="14604" algn="l" rtl="0" eaLnBrk="0">
              <a:lnSpc>
                <a:spcPct val="87000"/>
              </a:lnSpc>
              <a:spcBef>
                <a:spcPts val="516"/>
              </a:spcBef>
              <a:tabLst/>
            </a:pP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  <a:hlinkClick r:id="rId3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二、供应商入驻</a:t>
            </a:r>
            <a:r>
              <a:rPr sz="1000" kern="0" spc="-29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  <a:hlinkClick r:id="rId3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3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....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3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............................................................................................................................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3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3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5</a:t>
            </a:r>
            <a:endParaRPr lang="Calibri" altLang="Calibri" sz="1000" dirty="0"/>
          </a:p>
          <a:p>
            <a:pPr algn="r" rtl="0" eaLnBrk="0">
              <a:lnSpc>
                <a:spcPct val="87000"/>
              </a:lnSpc>
              <a:spcBef>
                <a:spcPts val="516"/>
              </a:spcBef>
              <a:tabLst/>
            </a:pP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  <a:hlinkClick r:id="rId3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1.供应商注册流程</a:t>
            </a:r>
            <a:r>
              <a:rPr sz="1000" kern="0" spc="-28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  <a:hlinkClick r:id="rId3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3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.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3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................................................................................................................... 5</a:t>
            </a:r>
            <a:endParaRPr lang="Calibri" altLang="Calibri" sz="1000" dirty="0"/>
          </a:p>
          <a:p>
            <a:pPr algn="r" rtl="0" eaLnBrk="0">
              <a:lnSpc>
                <a:spcPct val="87000"/>
              </a:lnSpc>
              <a:spcBef>
                <a:spcPts val="516"/>
              </a:spcBef>
              <a:tabLst/>
            </a:pP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  <a:hlinkClick r:id="rId4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2.认证品牌</a:t>
            </a:r>
            <a:r>
              <a:rPr sz="1000" kern="0" spc="-27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  <a:hlinkClick r:id="rId4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4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................................................................................................................................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4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4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6</a:t>
            </a:r>
            <a:endParaRPr lang="Calibri" altLang="Calibri" sz="1000" dirty="0"/>
          </a:p>
          <a:p>
            <a:pPr algn="r" rtl="0" eaLnBrk="0">
              <a:lnSpc>
                <a:spcPct val="87000"/>
              </a:lnSpc>
              <a:spcBef>
                <a:spcPts val="516"/>
              </a:spcBef>
              <a:tabLst/>
            </a:pP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  <a:hlinkClick r:id="rId4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3.进驻单位</a:t>
            </a:r>
            <a:r>
              <a:rPr sz="1000" kern="0" spc="-28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  <a:hlinkClick r:id="rId4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4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................................................................................................................................</a:t>
            </a:r>
            <a:r>
              <a:rPr sz="1000" kern="0" spc="8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4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4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6</a:t>
            </a:r>
            <a:endParaRPr lang="Calibri" altLang="Calibri" sz="1000" dirty="0"/>
          </a:p>
          <a:p>
            <a:pPr marL="12700" algn="l" rtl="0" eaLnBrk="0">
              <a:lnSpc>
                <a:spcPct val="87000"/>
              </a:lnSpc>
              <a:spcBef>
                <a:spcPts val="516"/>
              </a:spcBef>
              <a:tabLst/>
            </a:pP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  <a:hlinkClick r:id="rId5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三、店铺设置</a:t>
            </a:r>
            <a:r>
              <a:rPr sz="1000" kern="0" spc="-20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  <a:hlinkClick r:id="rId5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5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....................................................................................................................................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5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5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7</a:t>
            </a:r>
            <a:endParaRPr lang="Calibri" altLang="Calibri" sz="1000" dirty="0"/>
          </a:p>
          <a:p>
            <a:pPr algn="r" rtl="0" eaLnBrk="0">
              <a:lnSpc>
                <a:spcPct val="87000"/>
              </a:lnSpc>
              <a:spcBef>
                <a:spcPts val="516"/>
              </a:spcBef>
              <a:tabLst/>
            </a:pP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  <a:hlinkClick r:id="rId5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1.店铺联系方式设置</a:t>
            </a:r>
            <a:r>
              <a:rPr sz="1000" kern="0" spc="-28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  <a:hlinkClick r:id="rId5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5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...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5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............................................................................................................. 7</a:t>
            </a:r>
            <a:endParaRPr lang="Calibri" altLang="Calibri" sz="1000" dirty="0"/>
          </a:p>
          <a:p>
            <a:pPr algn="r" rtl="0" eaLnBrk="0">
              <a:lnSpc>
                <a:spcPct val="87000"/>
              </a:lnSpc>
              <a:spcBef>
                <a:spcPts val="516"/>
              </a:spcBef>
              <a:tabLst/>
            </a:pP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  <a:hlinkClick r:id="rId5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1.1</a:t>
            </a:r>
            <a:r>
              <a:rPr sz="1000" kern="0" spc="-19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  <a:hlinkClick r:id="rId5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  <a:hlinkClick r:id="rId5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设置店铺默认联系方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  <a:hlinkClick r:id="rId5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式</a:t>
            </a:r>
            <a:r>
              <a:rPr sz="1000" kern="0" spc="-27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  <a:hlinkClick r:id="rId5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5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............................................................................................. 7</a:t>
            </a:r>
            <a:endParaRPr lang="Calibri" altLang="Calibri" sz="1000" dirty="0"/>
          </a:p>
          <a:p>
            <a:pPr algn="r" rtl="0" eaLnBrk="0">
              <a:lnSpc>
                <a:spcPct val="87000"/>
              </a:lnSpc>
              <a:spcBef>
                <a:spcPts val="516"/>
              </a:spcBef>
              <a:tabLst/>
            </a:pP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  <a:hlinkClick r:id="rId5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1.2</a:t>
            </a:r>
            <a:r>
              <a:rPr sz="1000" kern="0" spc="-19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  <a:hlinkClick r:id="rId5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  <a:hlinkClick r:id="rId5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设置单位指定联系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  <a:hlinkClick r:id="rId5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人</a:t>
            </a:r>
            <a:r>
              <a:rPr sz="1000" kern="0" spc="-29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  <a:hlinkClick r:id="rId5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5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................................................................................................. 7</a:t>
            </a:r>
            <a:endParaRPr lang="Calibri" altLang="Calibri" sz="1000" dirty="0"/>
          </a:p>
          <a:p>
            <a:pPr algn="r" rtl="0" eaLnBrk="0">
              <a:lnSpc>
                <a:spcPct val="87000"/>
              </a:lnSpc>
              <a:spcBef>
                <a:spcPts val="516"/>
              </a:spcBef>
              <a:tabLst/>
            </a:pP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  <a:hlinkClick r:id="rId5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1.3</a:t>
            </a:r>
            <a:r>
              <a:rPr sz="1000" kern="0" spc="-2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  <a:hlinkClick r:id="rId5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  <a:hlinkClick r:id="rId5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批量设置单位商家联系方式</a:t>
            </a:r>
            <a:r>
              <a:rPr sz="1000" kern="0" spc="-28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  <a:hlinkClick r:id="rId5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5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...........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5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..........................................................................</a:t>
            </a:r>
            <a:r>
              <a:rPr sz="1000" kern="0" spc="-4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5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5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7</a:t>
            </a:r>
            <a:endParaRPr lang="Calibri" altLang="Calibri" sz="1000" dirty="0"/>
          </a:p>
          <a:p>
            <a:pPr algn="r" rtl="0" eaLnBrk="0">
              <a:lnSpc>
                <a:spcPct val="87000"/>
              </a:lnSpc>
              <a:spcBef>
                <a:spcPts val="516"/>
              </a:spcBef>
              <a:tabLst/>
            </a:pP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  <a:hlinkClick r:id="rId6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2.店铺内页面广告设置</a:t>
            </a:r>
            <a:r>
              <a:rPr sz="1000" kern="0" spc="-29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  <a:hlinkClick r:id="rId6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6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...........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6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................................................................................................. 8</a:t>
            </a:r>
            <a:endParaRPr lang="Calibri" altLang="Calibri" sz="1000" dirty="0"/>
          </a:p>
          <a:p>
            <a:pPr algn="r" rtl="0" eaLnBrk="0">
              <a:lnSpc>
                <a:spcPct val="87000"/>
              </a:lnSpc>
              <a:spcBef>
                <a:spcPts val="516"/>
              </a:spcBef>
              <a:tabLst/>
            </a:pP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  <a:hlinkClick r:id="rId7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3.店铺装修操作</a:t>
            </a:r>
            <a:r>
              <a:rPr sz="1000" kern="0" spc="-29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  <a:hlinkClick r:id="rId7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7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....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7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.................................................................................................................... 9</a:t>
            </a:r>
            <a:endParaRPr lang="Calibri" altLang="Calibri" sz="1000" dirty="0"/>
          </a:p>
          <a:p>
            <a:pPr marL="278765" algn="l" rtl="0" eaLnBrk="0">
              <a:lnSpc>
                <a:spcPct val="87000"/>
              </a:lnSpc>
              <a:spcBef>
                <a:spcPts val="516"/>
              </a:spcBef>
              <a:tabLst/>
            </a:pP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  <a:hlinkClick r:id="rId8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4.订单提醒设置</a:t>
            </a:r>
            <a:r>
              <a:rPr sz="1000" kern="0" spc="-2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  <a:hlinkClick r:id="rId8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8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......................................................................................................................</a:t>
            </a:r>
            <a:r>
              <a:rPr sz="1000" kern="0" spc="6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8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8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10</a:t>
            </a:r>
            <a:endParaRPr lang="Calibri" altLang="Calibri" sz="1000" dirty="0"/>
          </a:p>
          <a:p>
            <a:pPr marL="281940" algn="l" rtl="0" eaLnBrk="0">
              <a:lnSpc>
                <a:spcPct val="87000"/>
              </a:lnSpc>
              <a:spcBef>
                <a:spcPts val="516"/>
              </a:spcBef>
              <a:tabLst/>
            </a:pP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  <a:hlinkClick r:id="rId8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5.运费设置</a:t>
            </a:r>
            <a:r>
              <a:rPr sz="1000" kern="0" spc="-29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  <a:hlinkClick r:id="rId8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8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...........................................................................................................................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8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...</a:t>
            </a:r>
            <a:r>
              <a:rPr sz="1000" kern="0" spc="9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8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8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10</a:t>
            </a:r>
            <a:endParaRPr lang="Calibri" altLang="Calibri" sz="1000" dirty="0"/>
          </a:p>
          <a:p>
            <a:pPr marL="280034" algn="l" rtl="0" eaLnBrk="0">
              <a:lnSpc>
                <a:spcPct val="87000"/>
              </a:lnSpc>
              <a:spcBef>
                <a:spcPts val="516"/>
              </a:spcBef>
              <a:tabLst/>
            </a:pP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  <a:hlinkClick r:id="rId9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6.注册信息修改</a:t>
            </a:r>
            <a:r>
              <a:rPr sz="1000" kern="0" spc="-25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  <a:hlinkClick r:id="rId9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9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......................................................................................................................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9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9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11</a:t>
            </a:r>
            <a:endParaRPr lang="Calibri" altLang="Calibri" sz="1000" dirty="0"/>
          </a:p>
          <a:p>
            <a:pPr marL="24765" algn="l" rtl="0" eaLnBrk="0">
              <a:lnSpc>
                <a:spcPct val="87000"/>
              </a:lnSpc>
              <a:spcBef>
                <a:spcPts val="516"/>
              </a:spcBef>
              <a:tabLst/>
            </a:pP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  <a:hlinkClick r:id="rId10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四、商品管理</a:t>
            </a:r>
            <a:r>
              <a:rPr sz="1000" kern="0" spc="-28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  <a:hlinkClick r:id="rId10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10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............................................................................................................................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10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......</a:t>
            </a:r>
            <a:r>
              <a:rPr sz="1000" kern="0" spc="9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10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10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12</a:t>
            </a:r>
            <a:endParaRPr lang="Calibri" altLang="Calibri" sz="1000" dirty="0"/>
          </a:p>
          <a:p>
            <a:pPr marL="288925" algn="l" rtl="0" eaLnBrk="0">
              <a:lnSpc>
                <a:spcPct val="87000"/>
              </a:lnSpc>
              <a:spcBef>
                <a:spcPts val="516"/>
              </a:spcBef>
              <a:tabLst/>
            </a:pP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  <a:hlinkClick r:id="rId10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1.商品批量操作</a:t>
            </a:r>
            <a:r>
              <a:rPr sz="1000" kern="0" spc="-29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  <a:hlinkClick r:id="rId10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10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.....................................................................................................................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10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.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10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10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12</a:t>
            </a:r>
            <a:endParaRPr lang="Calibri" altLang="Calibri" sz="1000" dirty="0"/>
          </a:p>
          <a:p>
            <a:pPr marL="555625" algn="l" rtl="0" eaLnBrk="0">
              <a:lnSpc>
                <a:spcPct val="87000"/>
              </a:lnSpc>
              <a:spcBef>
                <a:spcPts val="516"/>
              </a:spcBef>
              <a:tabLst/>
            </a:pP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  <a:hlinkClick r:id="rId10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1.1</a:t>
            </a:r>
            <a:r>
              <a:rPr sz="1000" kern="0" spc="-2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  <a:hlinkClick r:id="rId10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  <a:hlinkClick r:id="rId10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批量导入商品</a:t>
            </a:r>
            <a:r>
              <a:rPr sz="1000" kern="0" spc="-28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  <a:hlinkClick r:id="rId10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10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...........................................................................................................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10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12</a:t>
            </a:r>
            <a:endParaRPr lang="Calibri" altLang="Calibri" sz="1000" dirty="0"/>
          </a:p>
          <a:p>
            <a:pPr marL="555625" algn="l" rtl="0" eaLnBrk="0">
              <a:lnSpc>
                <a:spcPct val="87000"/>
              </a:lnSpc>
              <a:spcBef>
                <a:spcPts val="516"/>
              </a:spcBef>
              <a:tabLst/>
            </a:pP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  <a:hlinkClick r:id="rId10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1.2</a:t>
            </a:r>
            <a:r>
              <a:rPr sz="1000" kern="0" spc="-17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  <a:hlinkClick r:id="rId10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  <a:hlinkClick r:id="rId10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批量导入商品图片</a:t>
            </a:r>
            <a:r>
              <a:rPr sz="1000" kern="0" spc="-28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  <a:hlinkClick r:id="rId10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10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................................................................................................... 12</a:t>
            </a:r>
            <a:endParaRPr lang="Calibri" altLang="Calibri" sz="1000" dirty="0"/>
          </a:p>
          <a:p>
            <a:pPr marL="555625" algn="l" rtl="0" eaLnBrk="0">
              <a:lnSpc>
                <a:spcPct val="87000"/>
              </a:lnSpc>
              <a:spcBef>
                <a:spcPts val="516"/>
              </a:spcBef>
              <a:tabLst/>
            </a:pP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  <a:hlinkClick r:id="rId11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1.3</a:t>
            </a:r>
            <a:r>
              <a:rPr sz="1000" kern="0" spc="-17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  <a:hlinkClick r:id="rId11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  <a:hlinkClick r:id="rId11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批量修改价格库存</a:t>
            </a:r>
            <a:r>
              <a:rPr sz="1000" kern="0" spc="-28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  <a:hlinkClick r:id="rId11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11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................................................................................................... 13</a:t>
            </a:r>
            <a:endParaRPr lang="Calibri" altLang="Calibri" sz="1000" dirty="0"/>
          </a:p>
          <a:p>
            <a:pPr marL="555625" algn="l" rtl="0" eaLnBrk="0">
              <a:lnSpc>
                <a:spcPct val="87000"/>
              </a:lnSpc>
              <a:spcBef>
                <a:spcPts val="516"/>
              </a:spcBef>
              <a:tabLst/>
            </a:pP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  <a:hlinkClick r:id="rId12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1.4</a:t>
            </a:r>
            <a:r>
              <a:rPr sz="1000" kern="0" spc="-15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  <a:hlinkClick r:id="rId12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  <a:hlinkClick r:id="rId12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批量下架/删除商品</a:t>
            </a:r>
            <a:r>
              <a:rPr sz="1000" kern="0" spc="-29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  <a:hlinkClick r:id="rId12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12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................................................................................................. 14</a:t>
            </a:r>
            <a:endParaRPr lang="Calibri" altLang="Calibri" sz="1000" dirty="0"/>
          </a:p>
          <a:p>
            <a:pPr marL="555625" algn="l" rtl="0" eaLnBrk="0">
              <a:lnSpc>
                <a:spcPct val="87000"/>
              </a:lnSpc>
              <a:spcBef>
                <a:spcPts val="516"/>
              </a:spcBef>
              <a:tabLst/>
            </a:pP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  <a:hlinkClick r:id="rId13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1.5.批量导入商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  <a:hlinkClick r:id="rId13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品模板</a:t>
            </a:r>
            <a:r>
              <a:rPr sz="1000" kern="0" spc="-29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  <a:hlinkClick r:id="rId13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13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.................................................................................................. 16</a:t>
            </a:r>
            <a:endParaRPr lang="Calibri" altLang="Calibri" sz="1000" dirty="0"/>
          </a:p>
          <a:p>
            <a:pPr marL="555625" algn="l" rtl="0" eaLnBrk="0">
              <a:lnSpc>
                <a:spcPct val="87000"/>
              </a:lnSpc>
              <a:spcBef>
                <a:spcPts val="516"/>
              </a:spcBef>
              <a:tabLst/>
            </a:pP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  <a:hlinkClick r:id="rId13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1.6</a:t>
            </a:r>
            <a:r>
              <a:rPr sz="1000" kern="0" spc="-2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  <a:hlinkClick r:id="rId13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  <a:hlinkClick r:id="rId13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批量上传商品特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  <a:hlinkClick r:id="rId13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别提醒</a:t>
            </a:r>
            <a:r>
              <a:rPr sz="1000" kern="0" spc="-28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  <a:hlinkClick r:id="rId13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13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........................................................................................... 16</a:t>
            </a:r>
            <a:endParaRPr lang="Calibri" altLang="Calibri" sz="1000" dirty="0"/>
          </a:p>
          <a:p>
            <a:pPr marL="280670" algn="l" rtl="0" eaLnBrk="0">
              <a:lnSpc>
                <a:spcPct val="87000"/>
              </a:lnSpc>
              <a:spcBef>
                <a:spcPts val="516"/>
              </a:spcBef>
              <a:tabLst/>
            </a:pP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  <a:hlinkClick r:id="rId14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2.商品详情卡片功能使用方法</a:t>
            </a:r>
            <a:r>
              <a:rPr sz="1000" kern="0" spc="-28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  <a:hlinkClick r:id="rId14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14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.............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14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................................................................................. 18</a:t>
            </a:r>
            <a:endParaRPr lang="Calibri" altLang="Calibri" sz="1000" dirty="0"/>
          </a:p>
          <a:p>
            <a:pPr marL="281940" algn="l" rtl="0" eaLnBrk="0">
              <a:lnSpc>
                <a:spcPct val="87000"/>
              </a:lnSpc>
              <a:spcBef>
                <a:spcPts val="516"/>
              </a:spcBef>
              <a:tabLst/>
            </a:pP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  <a:hlinkClick r:id="rId14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3.通过商品货号聚合多个规格</a:t>
            </a:r>
            <a:r>
              <a:rPr sz="1000" kern="0" spc="-28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  <a:hlinkClick r:id="rId14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14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............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14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.................................................................................. 18</a:t>
            </a:r>
            <a:endParaRPr lang="Calibri" altLang="Calibri" sz="1000" dirty="0"/>
          </a:p>
          <a:p>
            <a:pPr marL="14604" algn="l" rtl="0" eaLnBrk="0">
              <a:lnSpc>
                <a:spcPct val="87000"/>
              </a:lnSpc>
              <a:spcBef>
                <a:spcPts val="516"/>
              </a:spcBef>
              <a:tabLst/>
            </a:pP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  <a:hlinkClick r:id="rId15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五、交易管理</a:t>
            </a:r>
            <a:r>
              <a:rPr sz="1000" kern="0" spc="-28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  <a:hlinkClick r:id="rId15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15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..................................................................................................................................</a:t>
            </a:r>
            <a:r>
              <a:rPr sz="1000" kern="0" spc="9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15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15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19</a:t>
            </a:r>
            <a:endParaRPr lang="Calibri" altLang="Calibri" sz="1000" dirty="0"/>
          </a:p>
          <a:p>
            <a:pPr marL="288925" algn="l" rtl="0" eaLnBrk="0">
              <a:lnSpc>
                <a:spcPct val="87000"/>
              </a:lnSpc>
              <a:spcBef>
                <a:spcPts val="516"/>
              </a:spcBef>
              <a:tabLst/>
            </a:pP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  <a:hlinkClick r:id="rId15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1.采购单改价操作指引</a:t>
            </a:r>
            <a:r>
              <a:rPr sz="1000" kern="0" spc="-29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  <a:hlinkClick r:id="rId15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15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.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15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......................................................................................................... 19</a:t>
            </a:r>
            <a:endParaRPr lang="Calibri" altLang="Calibri" sz="1000" dirty="0"/>
          </a:p>
          <a:p>
            <a:pPr marL="280670" algn="l" rtl="0" eaLnBrk="0">
              <a:lnSpc>
                <a:spcPct val="87000"/>
              </a:lnSpc>
              <a:spcBef>
                <a:spcPts val="516"/>
              </a:spcBef>
              <a:tabLst/>
            </a:pP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  <a:hlinkClick r:id="rId16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2.订单管理</a:t>
            </a:r>
            <a:r>
              <a:rPr sz="1000" kern="0" spc="-25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  <a:hlinkClick r:id="rId16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16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.............................................................................................................................. 20</a:t>
            </a:r>
            <a:endParaRPr lang="Calibri" altLang="Calibri" sz="1000" dirty="0"/>
          </a:p>
          <a:p>
            <a:pPr marL="547369" algn="l" rtl="0" eaLnBrk="0">
              <a:lnSpc>
                <a:spcPct val="87000"/>
              </a:lnSpc>
              <a:spcBef>
                <a:spcPts val="516"/>
              </a:spcBef>
              <a:tabLst/>
            </a:pP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  <a:hlinkClick r:id="rId16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2.1</a:t>
            </a:r>
            <a:r>
              <a:rPr sz="1000" kern="0" spc="-19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  <a:hlinkClick r:id="rId16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  <a:hlinkClick r:id="rId16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订单的确认和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  <a:hlinkClick r:id="rId16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发货</a:t>
            </a:r>
            <a:r>
              <a:rPr sz="1000" kern="0" spc="-28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  <a:hlinkClick r:id="rId16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16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................................................................................................... 20</a:t>
            </a:r>
            <a:endParaRPr lang="Calibri" altLang="Calibri" sz="1000" dirty="0"/>
          </a:p>
          <a:p>
            <a:pPr marL="547369" algn="l" rtl="0" eaLnBrk="0">
              <a:lnSpc>
                <a:spcPct val="87000"/>
              </a:lnSpc>
              <a:spcBef>
                <a:spcPts val="516"/>
              </a:spcBef>
              <a:tabLst/>
            </a:pP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  <a:hlinkClick r:id="rId16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2.2</a:t>
            </a:r>
            <a:r>
              <a:rPr sz="1000" kern="0" spc="-16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  <a:hlinkClick r:id="rId16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  <a:hlinkClick r:id="rId16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订单拆单发货</a:t>
            </a:r>
            <a:r>
              <a:rPr sz="1000" kern="0" spc="-28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  <a:hlinkClick r:id="rId16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16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........................................................................................................... 20</a:t>
            </a:r>
            <a:endParaRPr lang="Calibri" altLang="Calibri" sz="1000" dirty="0"/>
          </a:p>
          <a:p>
            <a:pPr marL="281940" algn="l" rtl="0" eaLnBrk="0">
              <a:lnSpc>
                <a:spcPct val="87000"/>
              </a:lnSpc>
              <a:spcBef>
                <a:spcPts val="516"/>
              </a:spcBef>
              <a:tabLst/>
            </a:pP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  <a:hlinkClick r:id="rId17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3.订单取消与退货</a:t>
            </a:r>
            <a:r>
              <a:rPr sz="1000" kern="0" spc="-28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  <a:hlinkClick r:id="rId17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17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..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17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................................................................................................................ 21</a:t>
            </a:r>
            <a:endParaRPr lang="Calibri" altLang="Calibri" sz="1000" dirty="0"/>
          </a:p>
          <a:p>
            <a:pPr marL="548640" algn="l" rtl="0" eaLnBrk="0">
              <a:lnSpc>
                <a:spcPct val="87000"/>
              </a:lnSpc>
              <a:spcBef>
                <a:spcPts val="516"/>
              </a:spcBef>
              <a:tabLst/>
            </a:pP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  <a:hlinkClick r:id="rId17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3.1</a:t>
            </a:r>
            <a:r>
              <a:rPr sz="1000" kern="0" spc="-2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  <a:hlinkClick r:id="rId17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  <a:hlinkClick r:id="rId17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平台订单自动关闭规则</a:t>
            </a:r>
            <a:r>
              <a:rPr sz="1000" kern="0" spc="-28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  <a:hlinkClick r:id="rId17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17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.......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17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....................................................................................</a:t>
            </a:r>
            <a:r>
              <a:rPr sz="1000" kern="0" spc="-3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17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17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21</a:t>
            </a:r>
            <a:endParaRPr lang="Calibri" altLang="Calibri" sz="1000" dirty="0"/>
          </a:p>
          <a:p>
            <a:pPr marL="548640" algn="l" rtl="0" eaLnBrk="0">
              <a:lnSpc>
                <a:spcPct val="87000"/>
              </a:lnSpc>
              <a:spcBef>
                <a:spcPts val="516"/>
              </a:spcBef>
              <a:tabLst/>
            </a:pP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  <a:hlinkClick r:id="rId17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3.2</a:t>
            </a:r>
            <a:r>
              <a:rPr sz="1000" kern="0" spc="-19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  <a:hlinkClick r:id="rId17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  <a:hlinkClick r:id="rId17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订单在结算前如何取消或退货？</a:t>
            </a:r>
            <a:r>
              <a:rPr sz="1000" kern="0" spc="-2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  <a:hlinkClick r:id="rId17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17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............................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17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...............................................21</a:t>
            </a:r>
            <a:endParaRPr lang="Calibri" altLang="Calibri" sz="1000" dirty="0"/>
          </a:p>
          <a:p>
            <a:pPr marL="548640" algn="l" rtl="0" eaLnBrk="0">
              <a:lnSpc>
                <a:spcPct val="87000"/>
              </a:lnSpc>
              <a:spcBef>
                <a:spcPts val="516"/>
              </a:spcBef>
              <a:tabLst/>
            </a:pP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  <a:hlinkClick r:id="rId18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3.3</a:t>
            </a:r>
            <a:r>
              <a:rPr sz="1000" kern="0" spc="-17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  <a:hlinkClick r:id="rId18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  <a:hlinkClick r:id="rId18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如何处理退货</a:t>
            </a:r>
            <a:r>
              <a:rPr sz="1000" kern="0" spc="-28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  <a:hlinkClick r:id="rId18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18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........................................................................................................... 22</a:t>
            </a:r>
            <a:endParaRPr lang="Calibri" altLang="Calibri" sz="1000" dirty="0"/>
          </a:p>
          <a:p>
            <a:pPr marL="278765" algn="l" rtl="0" eaLnBrk="0">
              <a:lnSpc>
                <a:spcPct val="87000"/>
              </a:lnSpc>
              <a:spcBef>
                <a:spcPts val="516"/>
              </a:spcBef>
              <a:tabLst/>
            </a:pP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  <a:hlinkClick r:id="rId18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4.结算管理</a:t>
            </a:r>
            <a:r>
              <a:rPr sz="1000" kern="0" spc="-2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  <a:hlinkClick r:id="rId18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18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.............................................................................................................................. 22</a:t>
            </a:r>
            <a:endParaRPr lang="Calibri" altLang="Calibri" sz="1000" dirty="0"/>
          </a:p>
          <a:p>
            <a:pPr marL="545465" algn="l" rtl="0" eaLnBrk="0">
              <a:lnSpc>
                <a:spcPct val="87000"/>
              </a:lnSpc>
              <a:spcBef>
                <a:spcPts val="516"/>
              </a:spcBef>
              <a:tabLst/>
            </a:pP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  <a:hlinkClick r:id="rId18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4.1</a:t>
            </a:r>
            <a:r>
              <a:rPr sz="1000" kern="0" spc="-20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  <a:hlinkClick r:id="rId18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  <a:hlinkClick r:id="rId18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待开票的订单如何填写发票信息？</a:t>
            </a:r>
            <a:r>
              <a:rPr sz="1000" kern="0" spc="-2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  <a:hlinkClick r:id="rId18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18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.................................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18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......................................22</a:t>
            </a:r>
            <a:endParaRPr lang="Calibri" altLang="Calibri" sz="1000" dirty="0"/>
          </a:p>
          <a:p>
            <a:pPr marL="545465" algn="l" rtl="0" eaLnBrk="0">
              <a:lnSpc>
                <a:spcPct val="87000"/>
              </a:lnSpc>
              <a:spcBef>
                <a:spcPts val="516"/>
              </a:spcBef>
              <a:tabLst/>
            </a:pP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  <a:hlinkClick r:id="rId19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4.2</a:t>
            </a:r>
            <a:r>
              <a:rPr sz="1000" kern="0" spc="-19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  <a:hlinkClick r:id="rId19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  <a:hlinkClick r:id="rId19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如何在结算单上添加多张发票？</a:t>
            </a:r>
            <a:r>
              <a:rPr sz="1000" kern="0" spc="-2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  <a:hlinkClick r:id="rId19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19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..............................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19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.............................................23</a:t>
            </a:r>
            <a:endParaRPr lang="Calibri" altLang="Calibri" sz="1000" dirty="0"/>
          </a:p>
          <a:p>
            <a:pPr marL="545465" algn="l" rtl="0" eaLnBrk="0">
              <a:lnSpc>
                <a:spcPct val="87000"/>
              </a:lnSpc>
              <a:spcBef>
                <a:spcPts val="516"/>
              </a:spcBef>
              <a:tabLst/>
            </a:pP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  <a:hlinkClick r:id="rId19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4.3</a:t>
            </a:r>
            <a:r>
              <a:rPr sz="1000" kern="0" spc="-19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  <a:hlinkClick r:id="rId19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  <a:hlinkClick r:id="rId19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如何重新汇总订单?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19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.....................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19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............................................................................ 23</a:t>
            </a:r>
            <a:endParaRPr lang="Calibri" altLang="Calibri" sz="1000" dirty="0"/>
          </a:p>
          <a:p>
            <a:pPr marL="13334" algn="l" rtl="0" eaLnBrk="0">
              <a:lnSpc>
                <a:spcPct val="87000"/>
              </a:lnSpc>
              <a:spcBef>
                <a:spcPts val="516"/>
              </a:spcBef>
              <a:tabLst/>
            </a:pP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  <a:hlinkClick r:id="rId20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六、单位结算方式汇总</a:t>
            </a:r>
            <a:r>
              <a:rPr sz="1000" kern="0" spc="-29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  <a:hlinkClick r:id="rId20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20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............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20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...................................................................................................... 24</a:t>
            </a:r>
            <a:endParaRPr lang="Calibri" altLang="Calibri" sz="1000" dirty="0"/>
          </a:p>
          <a:p>
            <a:pPr marL="288925" algn="l" rtl="0" eaLnBrk="0">
              <a:lnSpc>
                <a:spcPct val="87000"/>
              </a:lnSpc>
              <a:spcBef>
                <a:spcPts val="516"/>
              </a:spcBef>
              <a:tabLst/>
            </a:pP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  <a:hlinkClick r:id="rId20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1.中大系单位结算要求</a:t>
            </a:r>
            <a:r>
              <a:rPr sz="1000" kern="0" spc="-29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  <a:hlinkClick r:id="rId20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20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.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20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......................................................................................................... 24</a:t>
            </a:r>
            <a:endParaRPr lang="Calibri" altLang="Calibri" sz="1000" dirty="0"/>
          </a:p>
          <a:p>
            <a:pPr algn="l" rtl="0" eaLnBrk="0">
              <a:lnSpc>
                <a:spcPct val="106000"/>
              </a:lnSpc>
              <a:tabLst/>
            </a:pPr>
            <a:endParaRPr lang="Arial" altLang="Arial" sz="400" dirty="0"/>
          </a:p>
          <a:p>
            <a:pPr marL="280670" algn="l" rtl="0" eaLnBrk="0">
              <a:lnSpc>
                <a:spcPct val="99000"/>
              </a:lnSpc>
              <a:spcBef>
                <a:spcPts val="2"/>
              </a:spcBef>
              <a:tabLst/>
            </a:pP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  <a:hlinkClick r:id="rId21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2.南方医单位结算要求</a:t>
            </a:r>
            <a:r>
              <a:rPr sz="1000" kern="0" spc="-28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  <a:hlinkClick r:id="rId21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21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.......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21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................................................................................................... 26</a:t>
            </a:r>
            <a:endParaRPr lang="Calibri" altLang="Calibri" sz="1000" dirty="0"/>
          </a:p>
        </p:txBody>
      </p:sp>
      <p:sp>
        <p:nvSpPr>
          <p:cNvPr id="10" name="textbox 10"/>
          <p:cNvSpPr/>
          <p:nvPr/>
        </p:nvSpPr>
        <p:spPr>
          <a:xfrm>
            <a:off x="3747579" y="9808019"/>
            <a:ext cx="73660" cy="12700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1137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74000"/>
              </a:lnSpc>
              <a:tabLst/>
            </a:pP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1</a:t>
            </a:r>
            <a:endParaRPr lang="Calibri" altLang="Calibri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2" name="table 242"/>
          <p:cNvGraphicFramePr>
            <a:graphicFrameLocks noGrp="1"/>
          </p:cNvGraphicFramePr>
          <p:nvPr/>
        </p:nvGraphicFramePr>
        <p:xfrm>
          <a:off x="1320927" y="5863971"/>
          <a:ext cx="5290184" cy="2192020"/>
        </p:xfrm>
        <a:graphic>
          <a:graphicData uri="http://schemas.openxmlformats.org/drawingml/2006/table">
            <a:tbl>
              <a:tblPr/>
              <a:tblGrid>
                <a:gridCol w="5290184"/>
              </a:tblGrid>
              <a:tr h="218567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44" name="picture 24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330451" y="5873495"/>
            <a:ext cx="5271515" cy="2173223"/>
          </a:xfrm>
          <a:prstGeom prst="rect">
            <a:avLst/>
          </a:prstGeom>
        </p:spPr>
      </p:pic>
      <p:sp>
        <p:nvSpPr>
          <p:cNvPr id="246" name="textbox 246"/>
          <p:cNvSpPr/>
          <p:nvPr/>
        </p:nvSpPr>
        <p:spPr>
          <a:xfrm>
            <a:off x="1136545" y="950227"/>
            <a:ext cx="5293995" cy="221297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6769"/>
              </a:lnSpc>
              <a:tabLst/>
            </a:pPr>
            <a:endParaRPr lang="Arial" altLang="Arial" sz="100" dirty="0"/>
          </a:p>
          <a:p>
            <a:pPr marL="297179" indent="-280670" algn="l" rtl="0" eaLnBrk="0">
              <a:lnSpc>
                <a:spcPct val="106000"/>
              </a:lnSpc>
              <a:tabLst/>
            </a:pP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3) 商品的规格与其他商品规格不同：如果当前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商品的规格和其他商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品规格重复，则只显示当前的商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品。</a:t>
            </a:r>
            <a:endParaRPr lang="SimSun" altLang="SimSun" sz="1400" dirty="0"/>
          </a:p>
          <a:p>
            <a:pPr algn="l" rtl="0" eaLnBrk="0">
              <a:lnSpc>
                <a:spcPct val="104000"/>
              </a:lnSpc>
              <a:tabLst/>
            </a:pPr>
            <a:endParaRPr lang="Arial" altLang="Arial" sz="1000" dirty="0"/>
          </a:p>
          <a:p>
            <a:pPr marL="296545" indent="-284479" algn="l" rtl="0" eaLnBrk="0">
              <a:lnSpc>
                <a:spcPct val="106000"/>
              </a:lnSpc>
              <a:spcBef>
                <a:spcPts val="423"/>
              </a:spcBef>
              <a:tabLst/>
            </a:pP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4) 商品名称需要有中文：商品名称为纯英文或者数字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的，没有中文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的将无法聚合。</a:t>
            </a:r>
            <a:endParaRPr lang="SimSun" altLang="SimSun" sz="1400" dirty="0"/>
          </a:p>
          <a:p>
            <a:pPr algn="l" rtl="0" eaLnBrk="0">
              <a:lnSpc>
                <a:spcPct val="102000"/>
              </a:lnSpc>
              <a:tabLst/>
            </a:pPr>
            <a:endParaRPr lang="Arial" altLang="Arial" sz="1000" dirty="0"/>
          </a:p>
          <a:p>
            <a:pPr marL="16509" algn="l" rtl="0" eaLnBrk="0">
              <a:lnSpc>
                <a:spcPct val="95000"/>
              </a:lnSpc>
              <a:spcBef>
                <a:spcPts val="420"/>
              </a:spcBef>
              <a:tabLst/>
            </a:pP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5)</a:t>
            </a:r>
            <a:r>
              <a:rPr sz="1400" kern="0" spc="20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同一分类：商品的分类需要相同，不同分类的商品无法聚合。</a:t>
            </a:r>
            <a:endParaRPr lang="SimSun" altLang="SimSun" sz="1400" dirty="0"/>
          </a:p>
          <a:p>
            <a:pPr algn="l" rtl="0" eaLnBrk="0">
              <a:lnSpc>
                <a:spcPct val="102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16000"/>
              </a:lnSpc>
              <a:tabLst/>
            </a:pPr>
            <a:endParaRPr lang="Arial" altLang="Arial" sz="300" dirty="0"/>
          </a:p>
          <a:p>
            <a:pPr marL="145414" algn="l" rtl="0" eaLnBrk="0">
              <a:lnSpc>
                <a:spcPct val="105000"/>
              </a:lnSpc>
              <a:spcBef>
                <a:spcPts val="3"/>
              </a:spcBef>
              <a:tabLst/>
            </a:pP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满足以上条件后的商品系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统则会自动聚合，并在商品详情显示多规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格，支持用户单选。</a:t>
            </a:r>
            <a:endParaRPr lang="SimSun" altLang="SimSun" sz="1400" dirty="0"/>
          </a:p>
        </p:txBody>
      </p:sp>
      <p:sp>
        <p:nvSpPr>
          <p:cNvPr id="248" name="textbox 248"/>
          <p:cNvSpPr/>
          <p:nvPr/>
        </p:nvSpPr>
        <p:spPr>
          <a:xfrm>
            <a:off x="1140113" y="3832097"/>
            <a:ext cx="5339079" cy="174942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4614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95000"/>
              </a:lnSpc>
              <a:tabLst/>
            </a:pPr>
            <a:r>
              <a:rPr sz="1400" kern="0" spc="-10" dirty="0">
                <a:ln w="5103" cap="flat" cmpd="sng">
                  <a:solidFill>
                    <a:srgbClr val="000000">
                      <a:alpha val="100000"/>
                    </a:srgbClr>
                  </a:solidFill>
                  <a:prstDash val="solid"/>
                  <a:bevel/>
                </a:ln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五、交易管理</a:t>
            </a:r>
            <a:endParaRPr lang="SimSun" altLang="SimSun" sz="1400" dirty="0"/>
          </a:p>
          <a:p>
            <a:pPr algn="l" rtl="0" eaLnBrk="0">
              <a:lnSpc>
                <a:spcPct val="104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05000"/>
              </a:lnSpc>
              <a:tabLst/>
            </a:pPr>
            <a:endParaRPr lang="Arial" altLang="Arial" sz="1000" dirty="0"/>
          </a:p>
          <a:p>
            <a:pPr marL="22859" algn="l" rtl="0" eaLnBrk="0">
              <a:lnSpc>
                <a:spcPct val="94000"/>
              </a:lnSpc>
              <a:spcBef>
                <a:spcPts val="426"/>
              </a:spcBef>
              <a:tabLst/>
            </a:pPr>
            <a:r>
              <a:rPr sz="1400" kern="0" spc="-10" dirty="0">
                <a:ln w="5103" cap="flat" cmpd="sng">
                  <a:solidFill>
                    <a:srgbClr val="000000">
                      <a:alpha val="100000"/>
                    </a:srgbClr>
                  </a:solidFill>
                  <a:prstDash val="solid"/>
                  <a:bevel/>
                </a:ln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1.采购单改价操作指</a:t>
            </a:r>
            <a:r>
              <a:rPr sz="1400" kern="0" spc="-20" dirty="0">
                <a:ln w="5103" cap="flat" cmpd="sng">
                  <a:solidFill>
                    <a:srgbClr val="000000">
                      <a:alpha val="100000"/>
                    </a:srgbClr>
                  </a:solidFill>
                  <a:prstDash val="solid"/>
                  <a:bevel/>
                </a:ln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引</a:t>
            </a:r>
            <a:endParaRPr lang="SimSun" altLang="SimSun" sz="1400" dirty="0"/>
          </a:p>
          <a:p>
            <a:pPr algn="l" rtl="0" eaLnBrk="0">
              <a:lnSpc>
                <a:spcPct val="104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05000"/>
              </a:lnSpc>
              <a:tabLst/>
            </a:pPr>
            <a:endParaRPr lang="Arial" altLang="Arial" sz="1000" dirty="0"/>
          </a:p>
          <a:p>
            <a:pPr algn="r" rtl="0" eaLnBrk="0">
              <a:lnSpc>
                <a:spcPct val="84000"/>
              </a:lnSpc>
              <a:spcBef>
                <a:spcPts val="422"/>
              </a:spcBef>
              <a:tabLst/>
            </a:pPr>
            <a:r>
              <a:rPr sz="1400" kern="0" spc="-7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如果需要议价，</a:t>
            </a:r>
            <a:r>
              <a:rPr sz="1400" kern="0" spc="-70" dirty="0">
                <a:solidFill>
                  <a:srgbClr val="FF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生成采购单后请不要提交审批</a:t>
            </a:r>
            <a:r>
              <a:rPr sz="1400" kern="0" spc="-8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，可联系商家进行议价，</a:t>
            </a:r>
            <a:endParaRPr lang="SimSun" altLang="SimSun" sz="1400" dirty="0"/>
          </a:p>
          <a:p>
            <a:pPr marL="12700" algn="l" rtl="0" eaLnBrk="0">
              <a:lnSpc>
                <a:spcPts val="3119"/>
              </a:lnSpc>
              <a:tabLst/>
            </a:pP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如下图所示：</a:t>
            </a:r>
            <a:endParaRPr lang="SimSun" altLang="SimSun" sz="1400" dirty="0"/>
          </a:p>
        </p:txBody>
      </p:sp>
      <p:sp>
        <p:nvSpPr>
          <p:cNvPr id="250" name="textbox 250"/>
          <p:cNvSpPr/>
          <p:nvPr/>
        </p:nvSpPr>
        <p:spPr>
          <a:xfrm>
            <a:off x="3718623" y="9807333"/>
            <a:ext cx="131445" cy="12763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4679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74000"/>
              </a:lnSpc>
              <a:tabLst/>
            </a:pPr>
            <a:r>
              <a:rPr sz="900" kern="0" spc="-5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19</a:t>
            </a:r>
            <a:endParaRPr lang="Calibri" altLang="Calibri" sz="9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textbox 252"/>
          <p:cNvSpPr/>
          <p:nvPr/>
        </p:nvSpPr>
        <p:spPr>
          <a:xfrm>
            <a:off x="1137972" y="3629418"/>
            <a:ext cx="5292725" cy="518160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7659"/>
              </a:lnSpc>
              <a:tabLst/>
            </a:pPr>
            <a:endParaRPr lang="Arial" altLang="Arial" sz="100" dirty="0"/>
          </a:p>
          <a:p>
            <a:pPr marL="190500" indent="15875" algn="l" rtl="0" eaLnBrk="0">
              <a:lnSpc>
                <a:spcPct val="106000"/>
              </a:lnSpc>
              <a:tabLst/>
            </a:pP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中山大学是在选择经费经费卡之后，不提交审</a:t>
            </a: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批，供应商可以调整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价格。</a:t>
            </a:r>
            <a:endParaRPr lang="SimSun" altLang="SimSun" sz="1400" dirty="0"/>
          </a:p>
          <a:p>
            <a:pPr algn="l" rtl="0" eaLnBrk="0">
              <a:lnSpc>
                <a:spcPct val="128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29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29000"/>
              </a:lnSpc>
              <a:tabLst/>
            </a:pPr>
            <a:endParaRPr lang="Arial" altLang="Arial" sz="1000" dirty="0"/>
          </a:p>
          <a:p>
            <a:pPr marL="13970" algn="l" rtl="0" eaLnBrk="0">
              <a:lnSpc>
                <a:spcPct val="95000"/>
              </a:lnSpc>
              <a:spcBef>
                <a:spcPts val="432"/>
              </a:spcBef>
              <a:tabLst/>
            </a:pPr>
            <a:r>
              <a:rPr sz="1400" kern="0" spc="-20" dirty="0">
                <a:ln w="5103" cap="flat" cmpd="sng">
                  <a:solidFill>
                    <a:srgbClr val="000000">
                      <a:alpha val="100000"/>
                    </a:srgbClr>
                  </a:solidFill>
                  <a:prstDash val="solid"/>
                  <a:bevel/>
                </a:ln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2.订单管理</a:t>
            </a:r>
            <a:endParaRPr lang="SimSun" altLang="SimSun" sz="1400" dirty="0"/>
          </a:p>
          <a:p>
            <a:pPr algn="l" rtl="0" eaLnBrk="0">
              <a:lnSpc>
                <a:spcPct val="104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04000"/>
              </a:lnSpc>
              <a:tabLst/>
            </a:pPr>
            <a:endParaRPr lang="Arial" altLang="Arial" sz="1000" dirty="0"/>
          </a:p>
          <a:p>
            <a:pPr marL="13970" algn="l" rtl="0" eaLnBrk="0">
              <a:lnSpc>
                <a:spcPct val="95000"/>
              </a:lnSpc>
              <a:spcBef>
                <a:spcPts val="427"/>
              </a:spcBef>
              <a:tabLst/>
            </a:pPr>
            <a:r>
              <a:rPr sz="1400" kern="0" spc="-10" dirty="0">
                <a:ln w="5103" cap="flat" cmpd="sng">
                  <a:solidFill>
                    <a:srgbClr val="000000">
                      <a:alpha val="100000"/>
                    </a:srgbClr>
                  </a:solidFill>
                  <a:prstDash val="solid"/>
                  <a:bevel/>
                </a:ln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2.1</a:t>
            </a:r>
            <a:r>
              <a:rPr sz="1400" kern="0" spc="-28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400" kern="0" spc="-10" dirty="0">
                <a:ln w="5103" cap="flat" cmpd="sng">
                  <a:solidFill>
                    <a:srgbClr val="000000">
                      <a:alpha val="100000"/>
                    </a:srgbClr>
                  </a:solidFill>
                  <a:prstDash val="solid"/>
                  <a:bevel/>
                </a:ln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订单的确认和发货</a:t>
            </a:r>
            <a:endParaRPr lang="SimSun" altLang="SimSun" sz="1400" dirty="0"/>
          </a:p>
          <a:p>
            <a:pPr algn="l" rtl="0" eaLnBrk="0">
              <a:lnSpc>
                <a:spcPct val="103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04000"/>
              </a:lnSpc>
              <a:tabLst/>
            </a:pPr>
            <a:endParaRPr lang="Arial" altLang="Arial" sz="1000" dirty="0"/>
          </a:p>
          <a:p>
            <a:pPr marL="13334" algn="l" rtl="0" eaLnBrk="0">
              <a:lnSpc>
                <a:spcPct val="84000"/>
              </a:lnSpc>
              <a:spcBef>
                <a:spcPts val="429"/>
              </a:spcBef>
              <a:tabLst/>
            </a:pP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路径：供应商中心-交易管理-订单管理，点击【待确认】确认订单信</a:t>
            </a:r>
            <a:endParaRPr lang="SimSun" altLang="SimSun" sz="1400" dirty="0"/>
          </a:p>
          <a:p>
            <a:pPr marL="19050" algn="l" rtl="0" eaLnBrk="0">
              <a:lnSpc>
                <a:spcPts val="3120"/>
              </a:lnSpc>
              <a:tabLst/>
            </a:pP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息，并且发货。</a:t>
            </a:r>
            <a:endParaRPr lang="SimSun" altLang="SimSun" sz="1400" dirty="0"/>
          </a:p>
          <a:p>
            <a:pPr algn="l" rtl="0" eaLnBrk="0">
              <a:lnSpc>
                <a:spcPct val="112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12000"/>
              </a:lnSpc>
              <a:tabLst/>
            </a:pPr>
            <a:endParaRPr lang="Arial" altLang="Arial" sz="1000" dirty="0"/>
          </a:p>
          <a:p>
            <a:pPr marL="13970" algn="l" rtl="0" eaLnBrk="0">
              <a:lnSpc>
                <a:spcPct val="95000"/>
              </a:lnSpc>
              <a:spcBef>
                <a:spcPts val="429"/>
              </a:spcBef>
              <a:tabLst/>
            </a:pPr>
            <a:r>
              <a:rPr sz="1400" kern="0" spc="-20" dirty="0">
                <a:ln w="5103" cap="flat" cmpd="sng">
                  <a:solidFill>
                    <a:srgbClr val="000000">
                      <a:alpha val="100000"/>
                    </a:srgbClr>
                  </a:solidFill>
                  <a:prstDash val="solid"/>
                  <a:bevel/>
                </a:ln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2.2</a:t>
            </a:r>
            <a:r>
              <a:rPr sz="1400" kern="0" spc="-2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400" kern="0" spc="-20" dirty="0">
                <a:ln w="5103" cap="flat" cmpd="sng">
                  <a:solidFill>
                    <a:srgbClr val="000000">
                      <a:alpha val="100000"/>
                    </a:srgbClr>
                  </a:solidFill>
                  <a:prstDash val="solid"/>
                  <a:bevel/>
                </a:ln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订单拆单发货</a:t>
            </a:r>
            <a:endParaRPr lang="SimSun" altLang="SimSun" sz="1400" dirty="0"/>
          </a:p>
          <a:p>
            <a:pPr algn="l" rtl="0" eaLnBrk="0">
              <a:lnSpc>
                <a:spcPct val="104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04000"/>
              </a:lnSpc>
              <a:tabLst/>
            </a:pPr>
            <a:endParaRPr lang="Arial" altLang="Arial" sz="1000" dirty="0"/>
          </a:p>
          <a:p>
            <a:pPr marL="27305" algn="l" rtl="0" eaLnBrk="0">
              <a:lnSpc>
                <a:spcPct val="84000"/>
              </a:lnSpc>
              <a:spcBef>
                <a:spcPts val="429"/>
              </a:spcBef>
              <a:tabLst/>
            </a:pP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•订单为待发货状态，可在【交易管理】-【订单管理】中找到</a:t>
            </a: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对应的</a:t>
            </a:r>
            <a:endParaRPr lang="SimSun" altLang="SimSun" sz="1400" dirty="0"/>
          </a:p>
          <a:p>
            <a:pPr marL="13970" algn="l" rtl="0" eaLnBrk="0">
              <a:lnSpc>
                <a:spcPts val="3120"/>
              </a:lnSpc>
              <a:tabLst/>
            </a:pP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订单，点击“拆单发货</a:t>
            </a:r>
            <a:r>
              <a:rPr sz="1400" kern="0" spc="-5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”，可将原订单拆分成多个子订单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。</a:t>
            </a:r>
            <a:endParaRPr lang="SimSun" altLang="SimSun" sz="1400" dirty="0"/>
          </a:p>
          <a:p>
            <a:pPr algn="l" rtl="0" eaLnBrk="0">
              <a:lnSpc>
                <a:spcPct val="107000"/>
              </a:lnSpc>
              <a:tabLst/>
            </a:pPr>
            <a:endParaRPr lang="Arial" altLang="Arial" sz="1000" dirty="0"/>
          </a:p>
          <a:p>
            <a:pPr marL="27305" algn="l" rtl="0" eaLnBrk="0">
              <a:lnSpc>
                <a:spcPct val="84000"/>
              </a:lnSpc>
              <a:spcBef>
                <a:spcPts val="425"/>
              </a:spcBef>
              <a:tabLst/>
            </a:pP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•部分单位的订单不支持拆单发货，不支持拆单发货的单位，将不显</a:t>
            </a:r>
            <a:endParaRPr lang="SimSun" altLang="SimSun" sz="1400" dirty="0"/>
          </a:p>
          <a:p>
            <a:pPr marL="12700" algn="l" rtl="0" eaLnBrk="0">
              <a:lnSpc>
                <a:spcPts val="3120"/>
              </a:lnSpc>
              <a:tabLst/>
            </a:pP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示拆单发货的按钮。</a:t>
            </a:r>
            <a:endParaRPr lang="SimSun" altLang="SimSun" sz="1400" dirty="0"/>
          </a:p>
        </p:txBody>
      </p:sp>
      <p:graphicFrame>
        <p:nvGraphicFramePr>
          <p:cNvPr id="254" name="table 254"/>
          <p:cNvGraphicFramePr>
            <a:graphicFrameLocks noGrp="1"/>
          </p:cNvGraphicFramePr>
          <p:nvPr/>
        </p:nvGraphicFramePr>
        <p:xfrm>
          <a:off x="1320927" y="955167"/>
          <a:ext cx="5288915" cy="2486025"/>
        </p:xfrm>
        <a:graphic>
          <a:graphicData uri="http://schemas.openxmlformats.org/drawingml/2006/table">
            <a:tbl>
              <a:tblPr/>
              <a:tblGrid>
                <a:gridCol w="5288915"/>
              </a:tblGrid>
              <a:tr h="247967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56" name="picture 25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406461" y="1015303"/>
            <a:ext cx="5117972" cy="2366131"/>
          </a:xfrm>
          <a:prstGeom prst="rect">
            <a:avLst/>
          </a:prstGeom>
        </p:spPr>
      </p:pic>
      <p:sp>
        <p:nvSpPr>
          <p:cNvPr id="258" name="textbox 258"/>
          <p:cNvSpPr/>
          <p:nvPr/>
        </p:nvSpPr>
        <p:spPr>
          <a:xfrm>
            <a:off x="3715308" y="9807333"/>
            <a:ext cx="135254" cy="12763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4679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74000"/>
              </a:lnSpc>
              <a:tabLst/>
            </a:pPr>
            <a:r>
              <a:rPr sz="900" kern="0" spc="-3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20</a:t>
            </a:r>
            <a:endParaRPr lang="Calibri" altLang="Calibri" sz="9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textbox 260"/>
          <p:cNvSpPr/>
          <p:nvPr/>
        </p:nvSpPr>
        <p:spPr>
          <a:xfrm>
            <a:off x="1137258" y="1011187"/>
            <a:ext cx="5431790" cy="867410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0056"/>
              </a:lnSpc>
              <a:tabLst/>
            </a:pPr>
            <a:endParaRPr lang="Arial" altLang="Arial" sz="100" dirty="0"/>
          </a:p>
          <a:p>
            <a:pPr marL="15875" algn="l" rtl="0" eaLnBrk="0">
              <a:lnSpc>
                <a:spcPct val="95000"/>
              </a:lnSpc>
              <a:tabLst/>
            </a:pPr>
            <a:r>
              <a:rPr sz="1400" kern="0" spc="-10" dirty="0">
                <a:ln w="5103" cap="flat" cmpd="sng">
                  <a:solidFill>
                    <a:srgbClr val="000000">
                      <a:alpha val="100000"/>
                    </a:srgbClr>
                  </a:solidFill>
                  <a:prstDash val="solid"/>
                  <a:bevel/>
                </a:ln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3.订单取消与退货</a:t>
            </a:r>
            <a:endParaRPr lang="SimSun" altLang="SimSun" sz="1400" dirty="0"/>
          </a:p>
          <a:p>
            <a:pPr algn="l" rtl="0" eaLnBrk="0">
              <a:lnSpc>
                <a:spcPct val="137000"/>
              </a:lnSpc>
              <a:tabLst/>
            </a:pPr>
            <a:endParaRPr lang="Arial" altLang="Arial" sz="1000" dirty="0"/>
          </a:p>
          <a:p>
            <a:pPr marL="15875" algn="l" rtl="0" eaLnBrk="0">
              <a:lnSpc>
                <a:spcPts val="3120"/>
              </a:lnSpc>
              <a:spcBef>
                <a:spcPts val="422"/>
              </a:spcBef>
              <a:tabLst/>
            </a:pPr>
            <a:r>
              <a:rPr sz="1400" kern="0" spc="0" dirty="0">
                <a:ln w="5103" cap="flat" cmpd="sng">
                  <a:solidFill>
                    <a:srgbClr val="000000">
                      <a:alpha val="100000"/>
                    </a:srgbClr>
                  </a:solidFill>
                  <a:prstDash val="solid"/>
                  <a:bevel/>
                </a:ln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3.1</a:t>
            </a:r>
            <a:r>
              <a:rPr sz="1400" kern="0" spc="-36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400" kern="0" spc="0" dirty="0">
                <a:ln w="5103" cap="flat" cmpd="sng">
                  <a:solidFill>
                    <a:srgbClr val="000000">
                      <a:alpha val="100000"/>
                    </a:srgbClr>
                  </a:solidFill>
                  <a:prstDash val="solid"/>
                  <a:bevel/>
                </a:ln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  <a:hlinkClick xmlns:r="http://schemas.openxmlformats.org/officeDocument/2006/relationships" r:id="rId2" tooltip="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平台订单自动关</a:t>
            </a:r>
            <a:r>
              <a:rPr sz="1400" kern="0" spc="-10" dirty="0">
                <a:ln w="5103" cap="flat" cmpd="sng">
                  <a:solidFill>
                    <a:srgbClr val="000000">
                      <a:alpha val="100000"/>
                    </a:srgbClr>
                  </a:solidFill>
                  <a:prstDash val="solid"/>
                  <a:bevel/>
                </a:ln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  <a:hlinkClick xmlns:r="http://schemas.openxmlformats.org/officeDocument/2006/relationships" r:id="rId2" tooltip="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闭规则</a:t>
            </a:r>
            <a:endParaRPr lang="SimSun" altLang="SimSun" sz="1400" dirty="0"/>
          </a:p>
          <a:p>
            <a:pPr algn="l" rtl="0" eaLnBrk="0">
              <a:lnSpc>
                <a:spcPct val="152000"/>
              </a:lnSpc>
              <a:tabLst/>
            </a:pPr>
            <a:endParaRPr lang="Arial" altLang="Arial" sz="1000" dirty="0"/>
          </a:p>
          <a:p>
            <a:pPr marL="27940" algn="l" rtl="0" eaLnBrk="0">
              <a:lnSpc>
                <a:spcPct val="84000"/>
              </a:lnSpc>
              <a:spcBef>
                <a:spcPts val="427"/>
              </a:spcBef>
              <a:tabLst/>
            </a:pP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•平台对长时间不处理的订单会执行订单自动取消功能（华农，</a:t>
            </a: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广工，</a:t>
            </a:r>
            <a:endParaRPr lang="SimSun" altLang="SimSun" sz="1400" dirty="0"/>
          </a:p>
          <a:p>
            <a:pPr marL="29209" algn="l" rtl="0" eaLnBrk="0">
              <a:lnSpc>
                <a:spcPts val="3120"/>
              </a:lnSpc>
              <a:tabLst/>
            </a:pP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中爆等部分单位订单不适用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该功能</a:t>
            </a:r>
            <a:r>
              <a:rPr sz="1400" kern="0" spc="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），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具体如下：</a:t>
            </a:r>
            <a:endParaRPr lang="SimSun" altLang="SimSun" sz="1400" dirty="0"/>
          </a:p>
          <a:p>
            <a:pPr algn="l" rtl="0" eaLnBrk="0">
              <a:lnSpc>
                <a:spcPct val="107000"/>
              </a:lnSpc>
              <a:tabLst/>
            </a:pPr>
            <a:endParaRPr lang="Arial" altLang="Arial" sz="1000" dirty="0"/>
          </a:p>
          <a:p>
            <a:pPr marL="27940" algn="l" rtl="0" eaLnBrk="0">
              <a:lnSpc>
                <a:spcPct val="84000"/>
              </a:lnSpc>
              <a:spcBef>
                <a:spcPts val="425"/>
              </a:spcBef>
              <a:tabLst/>
            </a:pP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•新订单（未确认）商家超过</a:t>
            </a:r>
            <a:r>
              <a:rPr sz="1400" kern="0" spc="-3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45</a:t>
            </a:r>
            <a:r>
              <a:rPr sz="1400" kern="0" spc="-28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天未系统确认订单，系统自动关闭；</a:t>
            </a:r>
            <a:endParaRPr lang="SimSun" altLang="SimSun" sz="1400" dirty="0"/>
          </a:p>
          <a:p>
            <a:pPr marL="12700" indent="15240" algn="l" rtl="0" eaLnBrk="0">
              <a:lnSpc>
                <a:spcPct val="189000"/>
              </a:lnSpc>
              <a:spcBef>
                <a:spcPts val="35"/>
              </a:spcBef>
              <a:tabLst/>
            </a:pP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•待发货（已确认、未发货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）的订单，采购和商家均可发起取消申请，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发起申请后需对方确认或者拒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绝取消，发起取消超过</a:t>
            </a:r>
            <a:r>
              <a:rPr sz="1400" kern="0" spc="-20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14</a:t>
            </a:r>
            <a:r>
              <a:rPr sz="1400" kern="0" spc="-26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天对方未确 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认，系统自动关闭订单。</a:t>
            </a:r>
            <a:endParaRPr lang="SimSun" altLang="SimSun" sz="1400" dirty="0"/>
          </a:p>
          <a:p>
            <a:pPr algn="l" rtl="0" eaLnBrk="0">
              <a:lnSpc>
                <a:spcPct val="135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36000"/>
              </a:lnSpc>
              <a:tabLst/>
            </a:pPr>
            <a:endParaRPr lang="Arial" altLang="Arial" sz="1000" dirty="0"/>
          </a:p>
          <a:p>
            <a:pPr marL="29209" algn="l" rtl="0" eaLnBrk="0">
              <a:lnSpc>
                <a:spcPct val="95000"/>
              </a:lnSpc>
              <a:spcBef>
                <a:spcPts val="420"/>
              </a:spcBef>
              <a:tabLst/>
            </a:pP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中山大学订单自动关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闭订单功能</a:t>
            </a:r>
            <a:endParaRPr lang="SimSun" altLang="SimSun" sz="1400" dirty="0"/>
          </a:p>
          <a:p>
            <a:pPr marL="29209" algn="l" rtl="0" eaLnBrk="0">
              <a:lnSpc>
                <a:spcPct val="84000"/>
              </a:lnSpc>
              <a:spcBef>
                <a:spcPts val="1510"/>
              </a:spcBef>
              <a:tabLst/>
            </a:pPr>
            <a:r>
              <a:rPr sz="1400" kern="0" spc="-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中大自</a:t>
            </a:r>
            <a:r>
              <a:rPr sz="1400" kern="0" spc="-28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400" kern="0" spc="-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2020</a:t>
            </a:r>
            <a:r>
              <a:rPr sz="1400" kern="0" spc="-29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400" kern="0" spc="-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年</a:t>
            </a:r>
            <a:r>
              <a:rPr sz="1400" kern="0" spc="-30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400" kern="0" spc="-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8</a:t>
            </a:r>
            <a:r>
              <a:rPr sz="1400" kern="0" spc="-26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400" kern="0" spc="-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月</a:t>
            </a:r>
            <a:r>
              <a:rPr sz="1400" kern="0" spc="-20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400" kern="0" spc="-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10 日起开启此功能，</a:t>
            </a:r>
            <a:r>
              <a:rPr sz="1400" kern="0" spc="-5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以下情况将自动关闭订单解</a:t>
            </a:r>
            <a:endParaRPr lang="SimSun" altLang="SimSun" sz="1400" dirty="0"/>
          </a:p>
          <a:p>
            <a:pPr marL="12700" algn="l" rtl="0" eaLnBrk="0">
              <a:lnSpc>
                <a:spcPts val="3120"/>
              </a:lnSpc>
              <a:tabLst/>
            </a:pP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冻经费：</a:t>
            </a:r>
            <a:endParaRPr lang="SimSun" altLang="SimSun" sz="1400" dirty="0"/>
          </a:p>
          <a:p>
            <a:pPr algn="l" rtl="0" eaLnBrk="0">
              <a:lnSpc>
                <a:spcPct val="107000"/>
              </a:lnSpc>
              <a:tabLst/>
            </a:pPr>
            <a:endParaRPr lang="Arial" altLang="Arial" sz="1000" dirty="0"/>
          </a:p>
          <a:p>
            <a:pPr marL="27940" algn="l" rtl="0" eaLnBrk="0">
              <a:lnSpc>
                <a:spcPct val="84000"/>
              </a:lnSpc>
              <a:spcBef>
                <a:spcPts val="425"/>
              </a:spcBef>
              <a:tabLst/>
            </a:pP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•新订单（未确认）商家超过</a:t>
            </a:r>
            <a:r>
              <a:rPr sz="1400" kern="0" spc="-20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15</a:t>
            </a:r>
            <a:r>
              <a:rPr sz="1400" kern="0" spc="-28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天未系统确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认订单，系统自动关闭；</a:t>
            </a:r>
            <a:endParaRPr lang="SimSun" altLang="SimSun" sz="1400" dirty="0"/>
          </a:p>
          <a:p>
            <a:pPr marL="15875" indent="11429" algn="l" rtl="0" eaLnBrk="0">
              <a:lnSpc>
                <a:spcPct val="191000"/>
              </a:lnSpc>
              <a:spcBef>
                <a:spcPts val="22"/>
              </a:spcBef>
              <a:tabLst/>
            </a:pP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•待发货(供应商申请取消)的订单，发起取消超</a:t>
            </a:r>
            <a:r>
              <a:rPr sz="1400" kern="0" spc="-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过</a:t>
            </a:r>
            <a:r>
              <a:rPr sz="1400" kern="0" spc="-20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400" kern="0" spc="-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15</a:t>
            </a:r>
            <a:r>
              <a:rPr sz="1400" kern="0" spc="-27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400" kern="0" spc="-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天采购方未确认，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系统自动关闭订单。</a:t>
            </a:r>
            <a:endParaRPr lang="SimSun" altLang="SimSun" sz="1400" dirty="0"/>
          </a:p>
          <a:p>
            <a:pPr algn="l" rtl="0" eaLnBrk="0">
              <a:lnSpc>
                <a:spcPct val="110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10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10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11000"/>
              </a:lnSpc>
              <a:tabLst/>
            </a:pPr>
            <a:endParaRPr lang="Arial" altLang="Arial" sz="1000" dirty="0"/>
          </a:p>
          <a:p>
            <a:pPr marL="15875" algn="l" rtl="0" eaLnBrk="0">
              <a:lnSpc>
                <a:spcPct val="95000"/>
              </a:lnSpc>
              <a:spcBef>
                <a:spcPts val="422"/>
              </a:spcBef>
              <a:tabLst/>
            </a:pPr>
            <a:r>
              <a:rPr sz="1400" kern="0" spc="-10" dirty="0">
                <a:ln w="5103" cap="flat" cmpd="sng">
                  <a:solidFill>
                    <a:srgbClr val="000000">
                      <a:alpha val="100000"/>
                    </a:srgbClr>
                  </a:solidFill>
                  <a:prstDash val="solid"/>
                  <a:bevel/>
                </a:ln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3.2</a:t>
            </a:r>
            <a:r>
              <a:rPr sz="1400" kern="0" spc="-2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400" kern="0" spc="-10" dirty="0">
                <a:ln w="5103" cap="flat" cmpd="sng">
                  <a:solidFill>
                    <a:srgbClr val="000000">
                      <a:alpha val="100000"/>
                    </a:srgbClr>
                  </a:solidFill>
                  <a:prstDash val="solid"/>
                  <a:bevel/>
                </a:ln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订单在结算前如何取消或退货？</a:t>
            </a:r>
            <a:endParaRPr lang="SimSun" altLang="SimSun" sz="1400" dirty="0"/>
          </a:p>
          <a:p>
            <a:pPr algn="l" rtl="0" eaLnBrk="0">
              <a:lnSpc>
                <a:spcPct val="101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02000"/>
              </a:lnSpc>
              <a:tabLst/>
            </a:pPr>
            <a:endParaRPr lang="Arial" altLang="Arial" sz="1000" dirty="0"/>
          </a:p>
          <a:p>
            <a:pPr marL="20320" algn="l" rtl="0" eaLnBrk="0">
              <a:lnSpc>
                <a:spcPct val="93000"/>
              </a:lnSpc>
              <a:spcBef>
                <a:spcPts val="424"/>
              </a:spcBef>
              <a:tabLst/>
            </a:pP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Wingdings"/>
                <a:ea typeface="Wingdings"/>
                <a:cs typeface="Wingdings"/>
              </a:rPr>
              <a:t></a:t>
            </a:r>
            <a:r>
              <a:rPr sz="1400" kern="0" spc="-350" dirty="0">
                <a:solidFill>
                  <a:srgbClr val="000000">
                    <a:alpha val="100000"/>
                  </a:srgbClr>
                </a:solidFill>
                <a:latin typeface="Wingdings"/>
                <a:ea typeface="Wingdings"/>
                <a:cs typeface="Wingdings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取消“待确认</a:t>
            </a:r>
            <a:r>
              <a:rPr sz="1400" kern="0" spc="-5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”订单：采购人在【我的订单】列表，找出要取消</a:t>
            </a:r>
            <a:endParaRPr lang="SimSun" altLang="SimSun" sz="1400" dirty="0"/>
          </a:p>
          <a:p>
            <a:pPr marL="294004" algn="l" rtl="0" eaLnBrk="0">
              <a:lnSpc>
                <a:spcPts val="3021"/>
              </a:lnSpc>
              <a:tabLst/>
            </a:pP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的订单，在订单的右侧点击“取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消订单</a:t>
            </a:r>
            <a:r>
              <a:rPr sz="1400" kern="0" spc="-5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”便可直接取消。</a:t>
            </a:r>
            <a:endParaRPr lang="SimSun" altLang="SimSun" sz="1400" dirty="0"/>
          </a:p>
          <a:p>
            <a:pPr algn="l" rtl="0" eaLnBrk="0">
              <a:lnSpc>
                <a:spcPct val="103000"/>
              </a:lnSpc>
              <a:tabLst/>
            </a:pPr>
            <a:endParaRPr lang="Arial" altLang="Arial" sz="1000" dirty="0"/>
          </a:p>
          <a:p>
            <a:pPr marL="20320" algn="l" rtl="0" eaLnBrk="0">
              <a:lnSpc>
                <a:spcPct val="93000"/>
              </a:lnSpc>
              <a:spcBef>
                <a:spcPts val="420"/>
              </a:spcBef>
              <a:tabLst/>
            </a:pPr>
            <a:r>
              <a:rPr sz="1400" kern="0" spc="-70" dirty="0">
                <a:solidFill>
                  <a:srgbClr val="000000">
                    <a:alpha val="100000"/>
                  </a:srgbClr>
                </a:solidFill>
                <a:latin typeface="Wingdings"/>
                <a:ea typeface="Wingdings"/>
                <a:cs typeface="Wingdings"/>
              </a:rPr>
              <a:t></a:t>
            </a:r>
            <a:r>
              <a:rPr sz="1400" kern="0" spc="-370" dirty="0">
                <a:solidFill>
                  <a:srgbClr val="000000">
                    <a:alpha val="100000"/>
                  </a:srgbClr>
                </a:solidFill>
                <a:latin typeface="Wingdings"/>
                <a:ea typeface="Wingdings"/>
                <a:cs typeface="Wingdings"/>
              </a:rPr>
              <a:t> </a:t>
            </a:r>
            <a:r>
              <a:rPr sz="1400" kern="0" spc="-7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取消“已确认（待发货）”订单：供应商中心&gt;订单管理，筛选</a:t>
            </a:r>
            <a:r>
              <a:rPr sz="1400" kern="0" spc="-8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“待</a:t>
            </a:r>
            <a:endParaRPr lang="SimSun" altLang="SimSun" sz="1400" dirty="0"/>
          </a:p>
          <a:p>
            <a:pPr marL="281940" algn="l" rtl="0" eaLnBrk="0">
              <a:lnSpc>
                <a:spcPts val="3021"/>
              </a:lnSpc>
              <a:tabLst/>
            </a:pP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发货</a:t>
            </a:r>
            <a:r>
              <a:rPr sz="1400" kern="0" spc="-5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”状态订单，查看详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情即可申请取消。</a:t>
            </a:r>
            <a:endParaRPr lang="SimSun" altLang="SimSun" sz="1400" dirty="0"/>
          </a:p>
        </p:txBody>
      </p:sp>
      <p:sp>
        <p:nvSpPr>
          <p:cNvPr id="262" name="textbox 262"/>
          <p:cNvSpPr/>
          <p:nvPr/>
        </p:nvSpPr>
        <p:spPr>
          <a:xfrm>
            <a:off x="3715308" y="9807333"/>
            <a:ext cx="135254" cy="12763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5638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74000"/>
              </a:lnSpc>
              <a:tabLst/>
            </a:pPr>
            <a:r>
              <a:rPr sz="900" kern="0" spc="-3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21</a:t>
            </a:r>
            <a:endParaRPr lang="Calibri" altLang="Calibri" sz="9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textbox 264"/>
          <p:cNvSpPr/>
          <p:nvPr/>
        </p:nvSpPr>
        <p:spPr>
          <a:xfrm>
            <a:off x="1140827" y="1004228"/>
            <a:ext cx="5467350" cy="411162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8746"/>
              </a:lnSpc>
              <a:tabLst/>
            </a:pPr>
            <a:endParaRPr lang="Arial" altLang="Arial" sz="100" dirty="0"/>
          </a:p>
          <a:p>
            <a:pPr marL="17145" algn="l" rtl="0" eaLnBrk="0">
              <a:lnSpc>
                <a:spcPct val="93000"/>
              </a:lnSpc>
              <a:tabLst/>
            </a:pP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Wingdings"/>
                <a:ea typeface="Wingdings"/>
                <a:cs typeface="Wingdings"/>
              </a:rPr>
              <a:t> 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同样采购人在【我的订单】列表点击“取消订单</a:t>
            </a:r>
            <a:r>
              <a:rPr sz="1400" kern="0" spc="-5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”，</a:t>
            </a: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填写取消理</a:t>
            </a:r>
            <a:endParaRPr lang="SimSun" altLang="SimSun" sz="1400" dirty="0"/>
          </a:p>
          <a:p>
            <a:pPr marL="297179" algn="l" rtl="0" eaLnBrk="0">
              <a:lnSpc>
                <a:spcPts val="3021"/>
              </a:lnSpc>
              <a:tabLst/>
            </a:pP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由，待供应商同意即可取消。</a:t>
            </a:r>
            <a:endParaRPr lang="SimSun" altLang="SimSun" sz="1400" dirty="0"/>
          </a:p>
          <a:p>
            <a:pPr algn="l" rtl="0" eaLnBrk="0">
              <a:lnSpc>
                <a:spcPct val="103000"/>
              </a:lnSpc>
              <a:tabLst/>
            </a:pPr>
            <a:endParaRPr lang="Arial" altLang="Arial" sz="1000" dirty="0"/>
          </a:p>
          <a:p>
            <a:pPr marL="17145" algn="l" rtl="0" eaLnBrk="0">
              <a:lnSpc>
                <a:spcPct val="93000"/>
              </a:lnSpc>
              <a:spcBef>
                <a:spcPts val="420"/>
              </a:spcBef>
              <a:tabLst/>
            </a:pP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Wingdings"/>
                <a:ea typeface="Wingdings"/>
                <a:cs typeface="Wingdings"/>
              </a:rPr>
              <a:t></a:t>
            </a:r>
            <a:r>
              <a:rPr sz="1400" kern="0" spc="-370" dirty="0">
                <a:solidFill>
                  <a:srgbClr val="000000">
                    <a:alpha val="100000"/>
                  </a:srgbClr>
                </a:solidFill>
                <a:latin typeface="Wingdings"/>
                <a:ea typeface="Wingdings"/>
                <a:cs typeface="Wingdings"/>
              </a:rPr>
              <a:t> </a:t>
            </a: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取消“待收货</a:t>
            </a:r>
            <a:r>
              <a:rPr sz="1400" kern="0" spc="-5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”订单：采购人在【我的订单】列表</a:t>
            </a:r>
            <a:r>
              <a:rPr sz="1400" kern="0" spc="-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，点击“退货</a:t>
            </a:r>
            <a:r>
              <a:rPr sz="1400" kern="0" spc="-5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400" kern="0" spc="-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”</a:t>
            </a:r>
            <a:endParaRPr lang="SimSun" altLang="SimSun" sz="1400" dirty="0"/>
          </a:p>
          <a:p>
            <a:pPr marL="277495" indent="-635" algn="l" rtl="0" eaLnBrk="0">
              <a:lnSpc>
                <a:spcPct val="188000"/>
              </a:lnSpc>
              <a:spcBef>
                <a:spcPts val="14"/>
              </a:spcBef>
              <a:tabLst/>
            </a:pP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按钮，填写退货信息，待供应商同意退货，并在系统确认收货后，</a:t>
            </a:r>
            <a:r>
              <a:rPr sz="14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订单关闭便可完成退货。</a:t>
            </a:r>
            <a:endParaRPr lang="SimSun" altLang="SimSun" sz="1400" dirty="0"/>
          </a:p>
          <a:p>
            <a:pPr marL="17145" algn="l" rtl="0" eaLnBrk="0">
              <a:lnSpc>
                <a:spcPct val="93000"/>
              </a:lnSpc>
              <a:spcBef>
                <a:spcPts val="1468"/>
              </a:spcBef>
              <a:tabLst/>
            </a:pP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Wingdings"/>
                <a:ea typeface="Wingdings"/>
                <a:cs typeface="Wingdings"/>
              </a:rPr>
              <a:t></a:t>
            </a:r>
            <a:r>
              <a:rPr sz="1400" kern="0" spc="-380" dirty="0">
                <a:solidFill>
                  <a:srgbClr val="000000">
                    <a:alpha val="100000"/>
                  </a:srgbClr>
                </a:solidFill>
                <a:latin typeface="Wingdings"/>
                <a:ea typeface="Wingdings"/>
                <a:cs typeface="Wingdings"/>
              </a:rPr>
              <a:t> 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供应商申请取消“待</a:t>
            </a: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发货</a:t>
            </a:r>
            <a:r>
              <a:rPr sz="1400" kern="0" spc="-5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”的订单，需要采购人在【订单管理】，</a:t>
            </a:r>
            <a:endParaRPr lang="SimSun" altLang="SimSun" sz="1400" dirty="0"/>
          </a:p>
          <a:p>
            <a:pPr marL="275590" indent="80644" algn="l" rtl="0" eaLnBrk="0">
              <a:lnSpc>
                <a:spcPct val="189000"/>
              </a:lnSpc>
              <a:spcBef>
                <a:spcPts val="24"/>
              </a:spcBef>
              <a:tabLst/>
            </a:pP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【我的订单】，点击‘</a:t>
            </a:r>
            <a:r>
              <a:rPr sz="1400" kern="0" spc="-50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同意取消</a:t>
            </a:r>
            <a:r>
              <a:rPr sz="1400" kern="0" spc="-5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’同意之后，订单会变为</a:t>
            </a:r>
            <a:r>
              <a:rPr sz="1400" kern="0" spc="-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关闭状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  </a:t>
            </a: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态。</a:t>
            </a:r>
            <a:endParaRPr lang="SimSun" altLang="SimSun" sz="1400" dirty="0"/>
          </a:p>
          <a:p>
            <a:pPr algn="l" rtl="0" eaLnBrk="0">
              <a:lnSpc>
                <a:spcPct val="102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02000"/>
              </a:lnSpc>
              <a:tabLst/>
            </a:pPr>
            <a:endParaRPr lang="Arial" altLang="Arial" sz="1000" dirty="0"/>
          </a:p>
          <a:p>
            <a:pPr marL="12700" algn="l" rtl="0" eaLnBrk="0">
              <a:lnSpc>
                <a:spcPct val="95000"/>
              </a:lnSpc>
              <a:spcBef>
                <a:spcPts val="425"/>
              </a:spcBef>
              <a:tabLst/>
            </a:pPr>
            <a:r>
              <a:rPr sz="1400" kern="0" spc="-20" dirty="0">
                <a:ln w="5103" cap="flat" cmpd="sng">
                  <a:solidFill>
                    <a:srgbClr val="000000">
                      <a:alpha val="100000"/>
                    </a:srgbClr>
                  </a:solidFill>
                  <a:prstDash val="solid"/>
                  <a:bevel/>
                </a:ln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3.3</a:t>
            </a:r>
            <a:r>
              <a:rPr sz="1400" kern="0" spc="-2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400" kern="0" spc="-20" dirty="0">
                <a:ln w="5103" cap="flat" cmpd="sng">
                  <a:solidFill>
                    <a:srgbClr val="000000">
                      <a:alpha val="100000"/>
                    </a:srgbClr>
                  </a:solidFill>
                  <a:prstDash val="solid"/>
                  <a:bevel/>
                </a:ln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如何处理退货</a:t>
            </a:r>
            <a:endParaRPr lang="SimSun" altLang="SimSun" sz="1400" dirty="0"/>
          </a:p>
          <a:p>
            <a:pPr algn="l" rtl="0" eaLnBrk="0">
              <a:lnSpc>
                <a:spcPct val="180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16000"/>
              </a:lnSpc>
              <a:tabLst/>
            </a:pPr>
            <a:endParaRPr lang="Arial" altLang="Arial" sz="300" dirty="0"/>
          </a:p>
          <a:p>
            <a:pPr marL="128904" algn="l" rtl="0" eaLnBrk="0">
              <a:lnSpc>
                <a:spcPct val="95000"/>
              </a:lnSpc>
              <a:spcBef>
                <a:spcPts val="3"/>
              </a:spcBef>
              <a:tabLst/>
            </a:pP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功能路径：供应商中心 - 交易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管理 - 退货管理 -</a:t>
            </a:r>
            <a:r>
              <a:rPr sz="1400" kern="0" spc="6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退货申请</a:t>
            </a:r>
            <a:endParaRPr lang="SimSun" altLang="SimSun" sz="1400" dirty="0"/>
          </a:p>
        </p:txBody>
      </p:sp>
      <p:graphicFrame>
        <p:nvGraphicFramePr>
          <p:cNvPr id="266" name="table 266"/>
          <p:cNvGraphicFramePr>
            <a:graphicFrameLocks noGrp="1"/>
          </p:cNvGraphicFramePr>
          <p:nvPr/>
        </p:nvGraphicFramePr>
        <p:xfrm>
          <a:off x="1259966" y="5390007"/>
          <a:ext cx="5287010" cy="2394585"/>
        </p:xfrm>
        <a:graphic>
          <a:graphicData uri="http://schemas.openxmlformats.org/drawingml/2006/table">
            <a:tbl>
              <a:tblPr/>
              <a:tblGrid>
                <a:gridCol w="5287010"/>
              </a:tblGrid>
              <a:tr h="238823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68" name="picture 26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269491" y="5399531"/>
            <a:ext cx="5268467" cy="2375916"/>
          </a:xfrm>
          <a:prstGeom prst="rect">
            <a:avLst/>
          </a:prstGeom>
        </p:spPr>
      </p:pic>
      <p:sp>
        <p:nvSpPr>
          <p:cNvPr id="270" name="textbox 270"/>
          <p:cNvSpPr/>
          <p:nvPr/>
        </p:nvSpPr>
        <p:spPr>
          <a:xfrm>
            <a:off x="1136545" y="8507730"/>
            <a:ext cx="2916554" cy="80136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4614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95000"/>
              </a:lnSpc>
              <a:tabLst/>
            </a:pPr>
            <a:r>
              <a:rPr sz="1400" kern="0" spc="-10" dirty="0">
                <a:ln w="5103" cap="flat" cmpd="sng">
                  <a:solidFill>
                    <a:srgbClr val="000000">
                      <a:alpha val="100000"/>
                    </a:srgbClr>
                  </a:solidFill>
                  <a:prstDash val="solid"/>
                  <a:bevel/>
                </a:ln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4.结算管理</a:t>
            </a:r>
            <a:endParaRPr lang="SimSun" altLang="SimSun" sz="1400" dirty="0"/>
          </a:p>
          <a:p>
            <a:pPr algn="l" rtl="0" eaLnBrk="0">
              <a:lnSpc>
                <a:spcPct val="104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04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16000"/>
              </a:lnSpc>
              <a:tabLst/>
            </a:pPr>
            <a:endParaRPr lang="Arial" altLang="Arial" sz="300" dirty="0"/>
          </a:p>
          <a:p>
            <a:pPr algn="r" rtl="0" eaLnBrk="0">
              <a:lnSpc>
                <a:spcPct val="95000"/>
              </a:lnSpc>
              <a:spcBef>
                <a:spcPts val="3"/>
              </a:spcBef>
              <a:tabLst/>
            </a:pPr>
            <a:r>
              <a:rPr sz="1400" kern="0" spc="-40" dirty="0">
                <a:ln w="5103" cap="flat" cmpd="sng">
                  <a:solidFill>
                    <a:srgbClr val="000000">
                      <a:alpha val="100000"/>
                    </a:srgbClr>
                  </a:solidFill>
                  <a:prstDash val="solid"/>
                  <a:bevel/>
                </a:ln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4.1</a:t>
            </a:r>
            <a:r>
              <a:rPr sz="1400" kern="0" spc="-30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400" kern="0" spc="-40" dirty="0">
                <a:ln w="5103" cap="flat" cmpd="sng">
                  <a:solidFill>
                    <a:srgbClr val="000000">
                      <a:alpha val="100000"/>
                    </a:srgbClr>
                  </a:solidFill>
                  <a:prstDash val="solid"/>
                  <a:bevel/>
                </a:ln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待开票的订单如何填写发</a:t>
            </a:r>
            <a:r>
              <a:rPr sz="1400" kern="0" spc="-50" dirty="0">
                <a:ln w="5103" cap="flat" cmpd="sng">
                  <a:solidFill>
                    <a:srgbClr val="000000">
                      <a:alpha val="100000"/>
                    </a:srgbClr>
                  </a:solidFill>
                  <a:prstDash val="solid"/>
                  <a:bevel/>
                </a:ln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票信息？</a:t>
            </a:r>
            <a:endParaRPr lang="SimSun" altLang="SimSun" sz="1400" dirty="0"/>
          </a:p>
        </p:txBody>
      </p:sp>
      <p:sp>
        <p:nvSpPr>
          <p:cNvPr id="272" name="textbox 272"/>
          <p:cNvSpPr/>
          <p:nvPr/>
        </p:nvSpPr>
        <p:spPr>
          <a:xfrm>
            <a:off x="3715308" y="9807333"/>
            <a:ext cx="135254" cy="12763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5638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74000"/>
              </a:lnSpc>
              <a:tabLst/>
            </a:pPr>
            <a:r>
              <a:rPr sz="900" kern="0" spc="-3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22</a:t>
            </a:r>
            <a:endParaRPr lang="Calibri" altLang="Calibri" sz="9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" name="picture 27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152143" y="5564124"/>
            <a:ext cx="5266944" cy="2389632"/>
          </a:xfrm>
          <a:prstGeom prst="rect">
            <a:avLst/>
          </a:prstGeom>
        </p:spPr>
      </p:pic>
      <p:graphicFrame>
        <p:nvGraphicFramePr>
          <p:cNvPr id="276" name="table 276"/>
          <p:cNvGraphicFramePr>
            <a:graphicFrameLocks noGrp="1"/>
          </p:cNvGraphicFramePr>
          <p:nvPr/>
        </p:nvGraphicFramePr>
        <p:xfrm>
          <a:off x="1142619" y="1736979"/>
          <a:ext cx="5285740" cy="1509394"/>
        </p:xfrm>
        <a:graphic>
          <a:graphicData uri="http://schemas.openxmlformats.org/drawingml/2006/table">
            <a:tbl>
              <a:tblPr/>
              <a:tblGrid>
                <a:gridCol w="5285740"/>
              </a:tblGrid>
              <a:tr h="150304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78" name="picture 27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152143" y="1746504"/>
            <a:ext cx="5266944" cy="1490471"/>
          </a:xfrm>
          <a:prstGeom prst="rect">
            <a:avLst/>
          </a:prstGeom>
        </p:spPr>
      </p:pic>
      <p:sp>
        <p:nvSpPr>
          <p:cNvPr id="280" name="textbox 280"/>
          <p:cNvSpPr/>
          <p:nvPr/>
        </p:nvSpPr>
        <p:spPr>
          <a:xfrm>
            <a:off x="1136545" y="8326387"/>
            <a:ext cx="5342254" cy="122555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9172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95000"/>
              </a:lnSpc>
              <a:tabLst/>
            </a:pPr>
            <a:r>
              <a:rPr sz="1400" kern="0" spc="-10" dirty="0">
                <a:ln w="5103" cap="flat" cmpd="sng">
                  <a:solidFill>
                    <a:srgbClr val="000000">
                      <a:alpha val="100000"/>
                    </a:srgbClr>
                  </a:solidFill>
                  <a:prstDash val="solid"/>
                  <a:bevel/>
                </a:ln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4.3</a:t>
            </a:r>
            <a:r>
              <a:rPr sz="1400" kern="0" spc="-2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400" kern="0" spc="-10" dirty="0">
                <a:ln w="5103" cap="flat" cmpd="sng">
                  <a:solidFill>
                    <a:srgbClr val="000000">
                      <a:alpha val="100000"/>
                    </a:srgbClr>
                  </a:solidFill>
                  <a:prstDash val="solid"/>
                  <a:bevel/>
                </a:ln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如何重新汇总订单?</a:t>
            </a:r>
            <a:endParaRPr lang="SimSun" altLang="SimSun" sz="1400" dirty="0"/>
          </a:p>
          <a:p>
            <a:pPr algn="l" rtl="0" eaLnBrk="0">
              <a:lnSpc>
                <a:spcPct val="164000"/>
              </a:lnSpc>
              <a:tabLst/>
            </a:pPr>
            <a:endParaRPr lang="Arial" altLang="Arial" sz="1000" dirty="0"/>
          </a:p>
          <a:p>
            <a:pPr marL="15875" algn="l" rtl="0" eaLnBrk="0">
              <a:lnSpc>
                <a:spcPct val="95000"/>
              </a:lnSpc>
              <a:spcBef>
                <a:spcPts val="421"/>
              </a:spcBef>
              <a:tabLst/>
            </a:pP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功能路径：供应商中心-结算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管理-结算中-移除</a:t>
            </a:r>
            <a:endParaRPr lang="SimSun" altLang="SimSun" sz="1400" dirty="0"/>
          </a:p>
          <a:p>
            <a:pPr algn="l" rtl="0" eaLnBrk="0">
              <a:lnSpc>
                <a:spcPct val="153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18000"/>
              </a:lnSpc>
              <a:tabLst/>
            </a:pPr>
            <a:endParaRPr lang="Arial" altLang="Arial" sz="300" dirty="0"/>
          </a:p>
          <a:p>
            <a:pPr algn="r" rtl="0" eaLnBrk="0">
              <a:lnSpc>
                <a:spcPct val="95000"/>
              </a:lnSpc>
              <a:spcBef>
                <a:spcPts val="1"/>
              </a:spcBef>
              <a:tabLst/>
            </a:pPr>
            <a:r>
              <a:rPr sz="1400" kern="0" spc="-9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待填发票状态的订单，可以直接点击“移除</a:t>
            </a:r>
            <a:r>
              <a:rPr sz="1400" kern="0" spc="-5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400" kern="0" spc="-9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”，然后回到</a:t>
            </a:r>
            <a:r>
              <a:rPr sz="1400" kern="0" spc="-36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400" kern="0" spc="-9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【待开票】，</a:t>
            </a:r>
            <a:endParaRPr lang="SimSun" altLang="SimSun" sz="1400" dirty="0"/>
          </a:p>
        </p:txBody>
      </p:sp>
      <p:graphicFrame>
        <p:nvGraphicFramePr>
          <p:cNvPr id="282" name="table 282"/>
          <p:cNvGraphicFramePr>
            <a:graphicFrameLocks noGrp="1"/>
          </p:cNvGraphicFramePr>
          <p:nvPr/>
        </p:nvGraphicFramePr>
        <p:xfrm>
          <a:off x="1142619" y="4330827"/>
          <a:ext cx="5285740" cy="1101090"/>
        </p:xfrm>
        <a:graphic>
          <a:graphicData uri="http://schemas.openxmlformats.org/drawingml/2006/table">
            <a:tbl>
              <a:tblPr/>
              <a:tblGrid>
                <a:gridCol w="5285740"/>
              </a:tblGrid>
              <a:tr h="109474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84" name="picture 28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152143" y="4340352"/>
            <a:ext cx="5266944" cy="1082039"/>
          </a:xfrm>
          <a:prstGeom prst="rect">
            <a:avLst/>
          </a:prstGeom>
        </p:spPr>
      </p:pic>
      <p:sp>
        <p:nvSpPr>
          <p:cNvPr id="286" name="textbox 286"/>
          <p:cNvSpPr/>
          <p:nvPr/>
        </p:nvSpPr>
        <p:spPr>
          <a:xfrm>
            <a:off x="1136545" y="3565397"/>
            <a:ext cx="4759325" cy="73723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4614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95000"/>
              </a:lnSpc>
              <a:tabLst/>
            </a:pPr>
            <a:r>
              <a:rPr sz="1400" kern="0" spc="0" dirty="0">
                <a:ln w="5103" cap="flat" cmpd="sng">
                  <a:solidFill>
                    <a:srgbClr val="000000">
                      <a:alpha val="100000"/>
                    </a:srgbClr>
                  </a:solidFill>
                  <a:prstDash val="solid"/>
                  <a:bevel/>
                </a:ln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4.2</a:t>
            </a:r>
            <a:r>
              <a:rPr sz="1400" kern="0" spc="-28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400" kern="0" spc="0" dirty="0">
                <a:ln w="5103" cap="flat" cmpd="sng">
                  <a:solidFill>
                    <a:srgbClr val="000000">
                      <a:alpha val="100000"/>
                    </a:srgbClr>
                  </a:solidFill>
                  <a:prstDash val="solid"/>
                  <a:bevel/>
                </a:ln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如何在结算单上添</a:t>
            </a:r>
            <a:r>
              <a:rPr sz="1400" kern="0" spc="-10" dirty="0">
                <a:ln w="5103" cap="flat" cmpd="sng">
                  <a:solidFill>
                    <a:srgbClr val="000000">
                      <a:alpha val="100000"/>
                    </a:srgbClr>
                  </a:solidFill>
                  <a:prstDash val="solid"/>
                  <a:bevel/>
                </a:ln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加多张发票？</a:t>
            </a:r>
            <a:endParaRPr lang="SimSun" altLang="SimSun" sz="1400" dirty="0"/>
          </a:p>
          <a:p>
            <a:pPr algn="l" rtl="0" eaLnBrk="0">
              <a:lnSpc>
                <a:spcPct val="165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18000"/>
              </a:lnSpc>
              <a:tabLst/>
            </a:pPr>
            <a:endParaRPr lang="Arial" altLang="Arial" sz="300" dirty="0"/>
          </a:p>
          <a:p>
            <a:pPr algn="r" rtl="0" eaLnBrk="0">
              <a:lnSpc>
                <a:spcPct val="95000"/>
              </a:lnSpc>
              <a:spcBef>
                <a:spcPts val="2"/>
              </a:spcBef>
              <a:tabLst/>
            </a:pP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功能路径：供应商中心-结算管理-结算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中-填发票-新增发票</a:t>
            </a:r>
            <a:endParaRPr lang="SimSun" altLang="SimSun" sz="1400" dirty="0"/>
          </a:p>
        </p:txBody>
      </p:sp>
      <p:sp>
        <p:nvSpPr>
          <p:cNvPr id="288" name="textbox 288"/>
          <p:cNvSpPr/>
          <p:nvPr/>
        </p:nvSpPr>
        <p:spPr>
          <a:xfrm>
            <a:off x="1142394" y="1011187"/>
            <a:ext cx="5288279" cy="60007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7115"/>
              </a:lnSpc>
              <a:tabLst/>
            </a:pPr>
            <a:endParaRPr lang="Arial" altLang="Arial" sz="100" dirty="0"/>
          </a:p>
          <a:p>
            <a:pPr algn="r" rtl="0" eaLnBrk="0">
              <a:lnSpc>
                <a:spcPct val="84000"/>
              </a:lnSpc>
              <a:tabLst/>
            </a:pPr>
            <a:r>
              <a:rPr sz="14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功能路径：供应商中心-结算管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理-待开票(生成汇总单)-结算中</a:t>
            </a:r>
            <a:endParaRPr lang="SimSun" altLang="SimSun" sz="1400" dirty="0"/>
          </a:p>
          <a:p>
            <a:pPr marL="101600" algn="l" rtl="0" eaLnBrk="0">
              <a:lnSpc>
                <a:spcPts val="3120"/>
              </a:lnSpc>
              <a:tabLst/>
            </a:pPr>
            <a:r>
              <a:rPr sz="1400" kern="0" spc="-1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（填写发票信息）</a:t>
            </a:r>
            <a:endParaRPr lang="SimSun" altLang="SimSun" sz="1400" dirty="0"/>
          </a:p>
        </p:txBody>
      </p:sp>
      <p:sp>
        <p:nvSpPr>
          <p:cNvPr id="290" name="textbox 290"/>
          <p:cNvSpPr/>
          <p:nvPr/>
        </p:nvSpPr>
        <p:spPr>
          <a:xfrm>
            <a:off x="3715308" y="9807333"/>
            <a:ext cx="135254" cy="12763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4679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74000"/>
              </a:lnSpc>
              <a:tabLst/>
            </a:pPr>
            <a:r>
              <a:rPr sz="900" kern="0" spc="-3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23</a:t>
            </a:r>
            <a:endParaRPr lang="Calibri" altLang="Calibri" sz="9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2" name="table 292"/>
          <p:cNvGraphicFramePr>
            <a:graphicFrameLocks noGrp="1"/>
          </p:cNvGraphicFramePr>
          <p:nvPr/>
        </p:nvGraphicFramePr>
        <p:xfrm>
          <a:off x="1130427" y="4201159"/>
          <a:ext cx="5911215" cy="5248274"/>
        </p:xfrm>
        <a:graphic>
          <a:graphicData uri="http://schemas.openxmlformats.org/drawingml/2006/table">
            <a:tbl>
              <a:tblPr/>
              <a:tblGrid>
                <a:gridCol w="831214"/>
                <a:gridCol w="552450"/>
                <a:gridCol w="630555"/>
                <a:gridCol w="1011555"/>
                <a:gridCol w="967739"/>
                <a:gridCol w="619759"/>
                <a:gridCol w="1297940"/>
              </a:tblGrid>
              <a:tr h="40576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  <a:tabLst/>
                      </a:pPr>
                      <a:endParaRPr lang="Arial" altLang="Arial" sz="900" dirty="0"/>
                    </a:p>
                    <a:p>
                      <a:pPr algn="l" rtl="0" eaLnBrk="0">
                        <a:lnSpc>
                          <a:spcPct val="8252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167639" algn="l" rtl="0" eaLnBrk="0">
                        <a:lnSpc>
                          <a:spcPts val="1122"/>
                        </a:lnSpc>
                        <a:tabLst/>
                      </a:pPr>
                      <a:r>
                        <a:rPr sz="900" kern="0" spc="80" dirty="0">
                          <a:ln w="3614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bevel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单位名称</a:t>
                      </a:r>
                      <a:endParaRPr lang="SimSun" altLang="SimSun" sz="9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5000"/>
                        </a:lnSpc>
                        <a:tabLst/>
                      </a:pPr>
                      <a:endParaRPr lang="Arial" altLang="Arial" sz="200" dirty="0"/>
                    </a:p>
                    <a:p>
                      <a:pPr marL="219709" indent="-130810" algn="l" rtl="0" eaLnBrk="0">
                        <a:lnSpc>
                          <a:spcPct val="124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900" kern="0" spc="80" dirty="0">
                          <a:ln w="3614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bevel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验收方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  </a:t>
                      </a:r>
                      <a:r>
                        <a:rPr sz="900" kern="0" spc="20" dirty="0">
                          <a:ln w="3614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bevel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式</a:t>
                      </a:r>
                      <a:endParaRPr lang="SimSun" altLang="SimSun" sz="9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5000"/>
                        </a:lnSpc>
                        <a:tabLst/>
                      </a:pPr>
                      <a:endParaRPr lang="Arial" altLang="Arial" sz="200" dirty="0"/>
                    </a:p>
                    <a:p>
                      <a:pPr marL="258445" indent="-127000" algn="l" rtl="0" eaLnBrk="0">
                        <a:lnSpc>
                          <a:spcPct val="124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900" kern="0" spc="70" dirty="0">
                          <a:ln w="3614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bevel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结算方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   </a:t>
                      </a:r>
                      <a:r>
                        <a:rPr sz="900" kern="0" spc="20" dirty="0">
                          <a:ln w="3614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bevel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式</a:t>
                      </a:r>
                      <a:endParaRPr lang="SimSun" altLang="SimSun" sz="9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  <a:tabLst/>
                      </a:pPr>
                      <a:endParaRPr lang="Arial" altLang="Arial" sz="900" dirty="0"/>
                    </a:p>
                    <a:p>
                      <a:pPr algn="l" rtl="0" eaLnBrk="0">
                        <a:lnSpc>
                          <a:spcPct val="8252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127635" algn="l" rtl="0" eaLnBrk="0">
                        <a:lnSpc>
                          <a:spcPts val="1118"/>
                        </a:lnSpc>
                        <a:tabLst/>
                      </a:pPr>
                      <a:r>
                        <a:rPr sz="900" kern="0" spc="90" dirty="0">
                          <a:ln w="3614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bevel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报销单据要求</a:t>
                      </a:r>
                      <a:endParaRPr lang="SimSun" altLang="SimSun" sz="9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  <a:tabLst/>
                      </a:pPr>
                      <a:endParaRPr lang="Arial" altLang="Arial" sz="900" dirty="0"/>
                    </a:p>
                    <a:p>
                      <a:pPr algn="l" rtl="0" eaLnBrk="0">
                        <a:lnSpc>
                          <a:spcPct val="8252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233679" algn="l" rtl="0" eaLnBrk="0">
                        <a:lnSpc>
                          <a:spcPts val="1118"/>
                        </a:lnSpc>
                        <a:tabLst/>
                      </a:pPr>
                      <a:r>
                        <a:rPr sz="900" kern="0" spc="80" dirty="0">
                          <a:ln w="3614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bevel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屏蔽品类</a:t>
                      </a:r>
                      <a:endParaRPr lang="SimSun" altLang="SimSun" sz="9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5000"/>
                        </a:lnSpc>
                        <a:tabLst/>
                      </a:pPr>
                      <a:endParaRPr lang="Arial" altLang="Arial" sz="200" dirty="0"/>
                    </a:p>
                    <a:p>
                      <a:pPr marL="251459" indent="-127000" algn="l" rtl="0" eaLnBrk="0">
                        <a:lnSpc>
                          <a:spcPct val="124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900" kern="0" spc="70" dirty="0">
                          <a:ln w="3614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bevel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竞价要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   </a:t>
                      </a:r>
                      <a:r>
                        <a:rPr sz="900" kern="0" spc="30" dirty="0">
                          <a:ln w="3614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bevel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求</a:t>
                      </a:r>
                      <a:endParaRPr lang="SimSun" altLang="SimSun" sz="9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  <a:tabLst/>
                      </a:pPr>
                      <a:endParaRPr lang="Arial" altLang="Arial" sz="900" dirty="0"/>
                    </a:p>
                    <a:p>
                      <a:pPr algn="l" rtl="0" eaLnBrk="0">
                        <a:lnSpc>
                          <a:spcPct val="8252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398779" algn="l" rtl="0" eaLnBrk="0">
                        <a:lnSpc>
                          <a:spcPts val="1118"/>
                        </a:lnSpc>
                        <a:tabLst/>
                      </a:pPr>
                      <a:r>
                        <a:rPr sz="900" kern="0" spc="80" dirty="0">
                          <a:ln w="3614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bevel/>
                          </a:ln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开票信息</a:t>
                      </a:r>
                      <a:endParaRPr lang="SimSun" altLang="SimSun" sz="9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448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20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21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21000"/>
                        </a:lnSpc>
                        <a:tabLst/>
                      </a:pPr>
                      <a:endParaRPr lang="Arial" altLang="Arial" sz="1000" dirty="0"/>
                    </a:p>
                    <a:p>
                      <a:pPr marL="88264" algn="l" rtl="0" eaLnBrk="0">
                        <a:lnSpc>
                          <a:spcPts val="1122"/>
                        </a:lnSpc>
                        <a:spcBef>
                          <a:spcPts val="4"/>
                        </a:spcBef>
                        <a:tabLst/>
                      </a:pPr>
                      <a:r>
                        <a:rPr sz="9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中山大学</a:t>
                      </a:r>
                      <a:endParaRPr lang="SimSun" altLang="SimSun" sz="9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4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4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5000"/>
                        </a:lnSpc>
                        <a:tabLst/>
                      </a:pPr>
                      <a:endParaRPr lang="Arial" altLang="Arial" sz="1000" dirty="0"/>
                    </a:p>
                    <a:p>
                      <a:pPr marL="76835" indent="-3175" algn="l" rtl="0" eaLnBrk="0">
                        <a:lnSpc>
                          <a:spcPct val="124000"/>
                        </a:lnSpc>
                        <a:spcBef>
                          <a:spcPts val="4"/>
                        </a:spcBef>
                        <a:tabLst/>
                      </a:pP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拍照验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   </a:t>
                      </a:r>
                      <a:r>
                        <a:rPr sz="9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收</a:t>
                      </a:r>
                      <a:endParaRPr lang="SimSun" altLang="SimSun" sz="9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4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4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5000"/>
                        </a:lnSpc>
                        <a:tabLst/>
                      </a:pPr>
                      <a:endParaRPr lang="Arial" altLang="Arial" sz="1000" dirty="0"/>
                    </a:p>
                    <a:p>
                      <a:pPr marL="76835" algn="l" rtl="0" eaLnBrk="0">
                        <a:lnSpc>
                          <a:spcPct val="92000"/>
                        </a:lnSpc>
                        <a:spcBef>
                          <a:spcPts val="4"/>
                        </a:spcBef>
                        <a:tabLst/>
                      </a:pPr>
                      <a:r>
                        <a:rPr sz="9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统一结</a:t>
                      </a:r>
                      <a:endParaRPr lang="SimSun" altLang="SimSun" sz="900" dirty="0"/>
                    </a:p>
                    <a:p>
                      <a:pPr marL="74930" algn="l" rtl="0" eaLnBrk="0">
                        <a:lnSpc>
                          <a:spcPts val="1559"/>
                        </a:lnSpc>
                        <a:tabLst/>
                      </a:pPr>
                      <a:r>
                        <a:rPr sz="9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算</a:t>
                      </a:r>
                      <a:endParaRPr lang="SimSun" altLang="SimSun" sz="9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55000"/>
                        </a:lnSpc>
                        <a:tabLst/>
                      </a:pPr>
                      <a:endParaRPr lang="Arial" altLang="Arial" sz="1000" dirty="0"/>
                    </a:p>
                    <a:p>
                      <a:pPr marL="74294" indent="1905" algn="l" rtl="0" eaLnBrk="0">
                        <a:lnSpc>
                          <a:spcPct val="138000"/>
                        </a:lnSpc>
                        <a:spcBef>
                          <a:spcPts val="4"/>
                        </a:spcBef>
                        <a:tabLst/>
                      </a:pPr>
                      <a:r>
                        <a:rPr sz="9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发票（金额超一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  </a:t>
                      </a:r>
                      <a:r>
                        <a:rPr sz="9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万需提供查验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    </a:t>
                      </a:r>
                      <a:r>
                        <a:rPr sz="9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单）、经费项目</a:t>
                      </a:r>
                      <a:r>
                        <a:rPr sz="9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  </a:t>
                      </a:r>
                      <a:r>
                        <a:rPr sz="9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汇总清单、商品</a:t>
                      </a:r>
                      <a:r>
                        <a:rPr sz="9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  </a:t>
                      </a:r>
                      <a:r>
                        <a:rPr sz="9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分类汇总清单、</a:t>
                      </a:r>
                      <a:r>
                        <a:rPr sz="9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  </a:t>
                      </a:r>
                      <a:r>
                        <a:rPr sz="9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结算明细清单</a:t>
                      </a:r>
                      <a:endParaRPr lang="SimSun" altLang="SimSun" sz="9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57000"/>
                        </a:lnSpc>
                        <a:tabLst/>
                      </a:pPr>
                      <a:endParaRPr lang="Arial" altLang="Arial" sz="1000" dirty="0"/>
                    </a:p>
                    <a:p>
                      <a:pPr marL="75564" algn="l" rtl="0" eaLnBrk="0">
                        <a:lnSpc>
                          <a:spcPts val="1118"/>
                        </a:lnSpc>
                        <a:spcBef>
                          <a:spcPts val="3"/>
                        </a:spcBef>
                        <a:tabLst/>
                      </a:pPr>
                      <a:r>
                        <a:rPr sz="9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办公用品、</a:t>
                      </a:r>
                      <a:endParaRPr lang="SimSun" altLang="SimSun" sz="900" dirty="0"/>
                    </a:p>
                    <a:p>
                      <a:pPr marL="73660" algn="l" rtl="0" eaLnBrk="0">
                        <a:lnSpc>
                          <a:spcPct val="131000"/>
                        </a:lnSpc>
                        <a:spcBef>
                          <a:spcPts val="440"/>
                        </a:spcBef>
                        <a:tabLst/>
                      </a:pP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仪器设备（商品  </a:t>
                      </a:r>
                      <a:r>
                        <a:rPr sz="9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单价≥1000.0</a:t>
                      </a:r>
                      <a:r>
                        <a:rPr sz="9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0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  </a:t>
                      </a:r>
                      <a:r>
                        <a:rPr sz="9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元）、</a:t>
                      </a:r>
                      <a:endParaRPr lang="SimSun" altLang="SimSun" sz="900" dirty="0"/>
                    </a:p>
                    <a:p>
                      <a:pPr algn="l" rtl="0" eaLnBrk="0">
                        <a:lnSpc>
                          <a:spcPct val="121000"/>
                        </a:lnSpc>
                        <a:tabLst/>
                      </a:pPr>
                      <a:endParaRPr lang="Arial" altLang="Arial" sz="300" dirty="0"/>
                    </a:p>
                    <a:p>
                      <a:pPr marL="76200" algn="l" rtl="0" eaLnBrk="0">
                        <a:lnSpc>
                          <a:spcPct val="124000"/>
                        </a:lnSpc>
                        <a:spcBef>
                          <a:spcPts val="3"/>
                        </a:spcBef>
                        <a:tabLst/>
                      </a:pP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实验服务、动物</a:t>
                      </a:r>
                      <a:r>
                        <a:rPr sz="9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  </a:t>
                      </a: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实验服务</a:t>
                      </a:r>
                      <a:endParaRPr lang="SimSun" altLang="SimSun" sz="9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3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23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24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24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9668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82550" algn="l" rtl="0" eaLnBrk="0">
                        <a:lnSpc>
                          <a:spcPct val="85000"/>
                        </a:lnSpc>
                        <a:tabLst/>
                      </a:pPr>
                      <a:r>
                        <a:rPr sz="9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121000004558631445</a:t>
                      </a:r>
                      <a:endParaRPr lang="SimSun" altLang="SimSun" sz="9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506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3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43000"/>
                        </a:lnSpc>
                        <a:tabLst/>
                      </a:pPr>
                      <a:endParaRPr lang="Arial" altLang="Arial" sz="1000" dirty="0"/>
                    </a:p>
                    <a:p>
                      <a:pPr marL="77469" indent="10795" algn="l" rtl="0" eaLnBrk="0">
                        <a:lnSpc>
                          <a:spcPct val="124000"/>
                        </a:lnSpc>
                        <a:spcBef>
                          <a:spcPts val="4"/>
                        </a:spcBef>
                        <a:tabLst/>
                      </a:pPr>
                      <a:r>
                        <a:rPr sz="9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中山大学附</a:t>
                      </a:r>
                      <a:r>
                        <a:rPr sz="9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   </a:t>
                      </a: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属肿瘤医院</a:t>
                      </a:r>
                      <a:endParaRPr lang="SimSun" altLang="SimSun" sz="9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9000"/>
                        </a:lnSpc>
                        <a:tabLst/>
                      </a:pPr>
                      <a:endParaRPr lang="Arial" altLang="Arial" sz="200" dirty="0"/>
                    </a:p>
                    <a:p>
                      <a:pPr marL="75564" algn="l" rtl="0" eaLnBrk="0">
                        <a:lnSpc>
                          <a:spcPct val="136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9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交叉验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   </a:t>
                      </a:r>
                      <a:r>
                        <a:rPr sz="8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收（超</a:t>
                      </a:r>
                      <a:r>
                        <a:rPr sz="8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 </a:t>
                      </a:r>
                      <a:r>
                        <a:rPr sz="8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1  </a:t>
                      </a:r>
                      <a:r>
                        <a:rPr sz="9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万订</a:t>
                      </a:r>
                      <a:endParaRPr lang="SimSun" altLang="SimSun" sz="900" dirty="0"/>
                    </a:p>
                    <a:p>
                      <a:pPr algn="l" rtl="0" eaLnBrk="0">
                        <a:lnSpc>
                          <a:spcPct val="121000"/>
                        </a:lnSpc>
                        <a:tabLst/>
                      </a:pPr>
                      <a:endParaRPr lang="Arial" altLang="Arial" sz="300" dirty="0"/>
                    </a:p>
                    <a:p>
                      <a:pPr marL="71755" indent="1905" algn="l" rtl="0" eaLnBrk="0">
                        <a:lnSpc>
                          <a:spcPct val="131000"/>
                        </a:lnSpc>
                        <a:tabLst/>
                      </a:pP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单需要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   </a:t>
                      </a: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传验收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   </a:t>
                      </a:r>
                      <a:r>
                        <a:rPr sz="9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照片）</a:t>
                      </a:r>
                      <a:endParaRPr lang="SimSun" altLang="SimSun" sz="9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3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43000"/>
                        </a:lnSpc>
                        <a:tabLst/>
                      </a:pPr>
                      <a:endParaRPr lang="Arial" altLang="Arial" sz="1000" dirty="0"/>
                    </a:p>
                    <a:p>
                      <a:pPr marL="76835" algn="l" rtl="0" eaLnBrk="0">
                        <a:lnSpc>
                          <a:spcPct val="92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9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统一结</a:t>
                      </a:r>
                      <a:endParaRPr lang="SimSun" altLang="SimSun" sz="900" dirty="0"/>
                    </a:p>
                    <a:p>
                      <a:pPr marL="74930" algn="l" rtl="0" eaLnBrk="0">
                        <a:lnSpc>
                          <a:spcPts val="1560"/>
                        </a:lnSpc>
                        <a:tabLst/>
                      </a:pPr>
                      <a:r>
                        <a:rPr sz="9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算</a:t>
                      </a:r>
                      <a:endParaRPr lang="SimSun" altLang="SimSun" sz="9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56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9001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73660" indent="1905" algn="l" rtl="0" eaLnBrk="0">
                        <a:lnSpc>
                          <a:spcPct val="134000"/>
                        </a:lnSpc>
                        <a:tabLst/>
                      </a:pP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发票、发票清</a:t>
                      </a:r>
                      <a:r>
                        <a:rPr sz="9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    </a:t>
                      </a:r>
                      <a:r>
                        <a:rPr sz="9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单、发票查验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    </a:t>
                      </a:r>
                      <a:r>
                        <a:rPr sz="9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单、付款审批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    </a:t>
                      </a: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表、验收单</a:t>
                      </a:r>
                      <a:endParaRPr lang="SimSun" altLang="SimSun" sz="9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3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43000"/>
                        </a:lnSpc>
                        <a:tabLst/>
                      </a:pPr>
                      <a:endParaRPr lang="Arial" altLang="Arial" sz="1000" dirty="0"/>
                    </a:p>
                    <a:p>
                      <a:pPr marL="75564" algn="l" rtl="0" eaLnBrk="0">
                        <a:lnSpc>
                          <a:spcPct val="92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9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办公用品、</a:t>
                      </a:r>
                      <a:endParaRPr lang="SimSun" altLang="SimSun" sz="900" dirty="0"/>
                    </a:p>
                    <a:p>
                      <a:pPr marL="73660" algn="l" rtl="0" eaLnBrk="0">
                        <a:lnSpc>
                          <a:spcPts val="1560"/>
                        </a:lnSpc>
                        <a:tabLst/>
                      </a:pP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仪器设备</a:t>
                      </a:r>
                      <a:endParaRPr lang="SimSun" altLang="SimSun" sz="9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3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43000"/>
                        </a:lnSpc>
                        <a:tabLst/>
                      </a:pPr>
                      <a:endParaRPr lang="Arial" altLang="Arial" sz="1000" dirty="0"/>
                    </a:p>
                    <a:p>
                      <a:pPr marL="82550" algn="l" rtl="0" eaLnBrk="0">
                        <a:lnSpc>
                          <a:spcPct val="92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10</a:t>
                      </a:r>
                      <a:r>
                        <a:rPr sz="900" kern="0" spc="-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 </a:t>
                      </a: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万以</a:t>
                      </a:r>
                      <a:endParaRPr lang="SimSun" altLang="SimSun" sz="900" dirty="0"/>
                    </a:p>
                    <a:p>
                      <a:pPr marL="73660" algn="l" rtl="0" eaLnBrk="0">
                        <a:lnSpc>
                          <a:spcPts val="1560"/>
                        </a:lnSpc>
                        <a:tabLst/>
                      </a:pPr>
                      <a:r>
                        <a:rPr sz="9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上</a:t>
                      </a:r>
                      <a:endParaRPr lang="SimSun" altLang="SimSun" sz="9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1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21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21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7044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82550" algn="l" rtl="0" eaLnBrk="0">
                        <a:lnSpc>
                          <a:spcPct val="85000"/>
                        </a:lnSpc>
                        <a:tabLst/>
                      </a:pPr>
                      <a:r>
                        <a:rPr sz="9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12100000455417005A</a:t>
                      </a:r>
                      <a:endParaRPr lang="SimSun" altLang="SimSun" sz="9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883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55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9088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77469" indent="10795" algn="l" rtl="0" eaLnBrk="0">
                        <a:lnSpc>
                          <a:spcPct val="124000"/>
                        </a:lnSpc>
                        <a:tabLst/>
                      </a:pPr>
                      <a:r>
                        <a:rPr sz="9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中山大学附</a:t>
                      </a:r>
                      <a:r>
                        <a:rPr sz="9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   </a:t>
                      </a: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属第一医院</a:t>
                      </a:r>
                      <a:endParaRPr lang="SimSun" altLang="SimSun" sz="9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55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9088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76835" indent="-3175" algn="l" rtl="0" eaLnBrk="0">
                        <a:lnSpc>
                          <a:spcPct val="124000"/>
                        </a:lnSpc>
                        <a:tabLst/>
                      </a:pP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拍照验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   </a:t>
                      </a:r>
                      <a:r>
                        <a:rPr sz="9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收</a:t>
                      </a:r>
                      <a:endParaRPr lang="SimSun" altLang="SimSun" sz="9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  <a:tabLst/>
                      </a:pPr>
                      <a:endParaRPr lang="Arial" altLang="Arial" sz="900" dirty="0"/>
                    </a:p>
                    <a:p>
                      <a:pPr marL="73025" algn="l" rtl="0" eaLnBrk="0">
                        <a:lnSpc>
                          <a:spcPct val="92000"/>
                        </a:lnSpc>
                        <a:tabLst/>
                      </a:pP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采购人</a:t>
                      </a:r>
                      <a:endParaRPr lang="SimSun" altLang="SimSun" sz="900" dirty="0"/>
                    </a:p>
                    <a:p>
                      <a:pPr marL="94614" algn="l" rtl="0" eaLnBrk="0">
                        <a:lnSpc>
                          <a:spcPts val="1560"/>
                        </a:lnSpc>
                        <a:tabLst/>
                      </a:pP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自行结</a:t>
                      </a:r>
                      <a:endParaRPr lang="SimSun" altLang="SimSun" sz="900" dirty="0"/>
                    </a:p>
                    <a:p>
                      <a:pPr marL="74930" algn="l" rtl="0" eaLnBrk="0">
                        <a:lnSpc>
                          <a:spcPts val="1559"/>
                        </a:lnSpc>
                        <a:tabLst/>
                      </a:pPr>
                      <a:r>
                        <a:rPr sz="9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算</a:t>
                      </a:r>
                      <a:endParaRPr lang="SimSun" altLang="SimSun" sz="9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3000"/>
                        </a:lnSpc>
                        <a:tabLst/>
                      </a:pPr>
                      <a:endParaRPr lang="Arial" altLang="Arial" sz="200" dirty="0"/>
                    </a:p>
                    <a:p>
                      <a:pPr marL="73660" indent="1905" algn="l" rtl="0" eaLnBrk="0">
                        <a:lnSpc>
                          <a:spcPct val="134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发票、发票清</a:t>
                      </a:r>
                      <a:r>
                        <a:rPr sz="9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    </a:t>
                      </a:r>
                      <a:r>
                        <a:rPr sz="9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单、送货单、出</a:t>
                      </a:r>
                      <a:r>
                        <a:rPr sz="9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  </a:t>
                      </a:r>
                      <a:r>
                        <a:rPr sz="9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入库单（相关人</a:t>
                      </a:r>
                      <a:r>
                        <a:rPr sz="9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  </a:t>
                      </a:r>
                      <a:r>
                        <a:rPr sz="9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员签字）</a:t>
                      </a:r>
                      <a:endParaRPr lang="SimSun" altLang="SimSun" sz="9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8000"/>
                        </a:lnSpc>
                        <a:tabLst/>
                      </a:pPr>
                      <a:endParaRPr lang="Arial" altLang="Arial" sz="200" dirty="0"/>
                    </a:p>
                    <a:p>
                      <a:pPr marL="73660" algn="l" rtl="0" eaLnBrk="0">
                        <a:lnSpc>
                          <a:spcPct val="131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仪器设备（商品  </a:t>
                      </a:r>
                      <a:r>
                        <a:rPr sz="9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单价≥1000.0</a:t>
                      </a:r>
                      <a:r>
                        <a:rPr sz="9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0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  </a:t>
                      </a:r>
                      <a:r>
                        <a:rPr sz="9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元）、</a:t>
                      </a:r>
                      <a:endParaRPr lang="SimSun" altLang="SimSun" sz="900" dirty="0"/>
                    </a:p>
                    <a:p>
                      <a:pPr algn="l" rtl="0" eaLnBrk="0">
                        <a:lnSpc>
                          <a:spcPct val="121000"/>
                        </a:lnSpc>
                        <a:tabLst/>
                      </a:pPr>
                      <a:endParaRPr lang="Arial" altLang="Arial" sz="300" dirty="0"/>
                    </a:p>
                    <a:p>
                      <a:pPr marL="76200" algn="l" rtl="0" eaLnBrk="0">
                        <a:lnSpc>
                          <a:spcPts val="1122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实验动物</a:t>
                      </a:r>
                      <a:endParaRPr lang="SimSun" altLang="SimSun" sz="9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17000"/>
                        </a:lnSpc>
                        <a:tabLst/>
                      </a:pPr>
                      <a:endParaRPr lang="Arial" altLang="Arial" sz="1000" dirty="0"/>
                    </a:p>
                    <a:p>
                      <a:pPr marL="82550" algn="l" rtl="0" eaLnBrk="0">
                        <a:lnSpc>
                          <a:spcPct val="85000"/>
                        </a:lnSpc>
                        <a:spcBef>
                          <a:spcPts val="6"/>
                        </a:spcBef>
                        <a:tabLst/>
                      </a:pPr>
                      <a:r>
                        <a:rPr sz="9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12100000455416029H</a:t>
                      </a:r>
                      <a:endParaRPr lang="SimSun" altLang="SimSun" sz="9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214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7376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77469" indent="10795" algn="l" rtl="0" eaLnBrk="0">
                        <a:lnSpc>
                          <a:spcPct val="124000"/>
                        </a:lnSpc>
                        <a:tabLst/>
                      </a:pPr>
                      <a:r>
                        <a:rPr sz="9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中山大学附</a:t>
                      </a:r>
                      <a:r>
                        <a:rPr sz="9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   </a:t>
                      </a: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属第三医院</a:t>
                      </a:r>
                      <a:endParaRPr lang="SimSun" altLang="SimSun" sz="9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7376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76835" indent="-1270" algn="l" rtl="0" eaLnBrk="0">
                        <a:lnSpc>
                          <a:spcPct val="124000"/>
                        </a:lnSpc>
                        <a:tabLst/>
                      </a:pPr>
                      <a:r>
                        <a:rPr sz="9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交叉拍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   </a:t>
                      </a:r>
                      <a:r>
                        <a:rPr sz="9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照验收</a:t>
                      </a:r>
                      <a:endParaRPr lang="SimSun" altLang="SimSun" sz="9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  <a:tabLst/>
                      </a:pPr>
                      <a:endParaRPr lang="Arial" altLang="Arial" sz="400" dirty="0"/>
                    </a:p>
                    <a:p>
                      <a:pPr marL="73025" algn="l" rtl="0" eaLnBrk="0">
                        <a:lnSpc>
                          <a:spcPct val="92000"/>
                        </a:lnSpc>
                        <a:spcBef>
                          <a:spcPts val="4"/>
                        </a:spcBef>
                        <a:tabLst/>
                      </a:pP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采购人</a:t>
                      </a:r>
                      <a:endParaRPr lang="SimSun" altLang="SimSun" sz="900" dirty="0"/>
                    </a:p>
                    <a:p>
                      <a:pPr marL="94614" algn="l" rtl="0" eaLnBrk="0">
                        <a:lnSpc>
                          <a:spcPts val="1559"/>
                        </a:lnSpc>
                        <a:tabLst/>
                      </a:pP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自行结</a:t>
                      </a:r>
                      <a:endParaRPr lang="SimSun" altLang="SimSun" sz="900" dirty="0"/>
                    </a:p>
                    <a:p>
                      <a:pPr marL="74930" algn="l" rtl="0" eaLnBrk="0">
                        <a:lnSpc>
                          <a:spcPts val="1559"/>
                        </a:lnSpc>
                        <a:tabLst/>
                      </a:pPr>
                      <a:r>
                        <a:rPr sz="9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算</a:t>
                      </a:r>
                      <a:endParaRPr lang="SimSun" altLang="SimSun" sz="9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7376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74930" indent="635" algn="l" rtl="0" eaLnBrk="0">
                        <a:lnSpc>
                          <a:spcPct val="124000"/>
                        </a:lnSpc>
                        <a:tabLst/>
                      </a:pP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发票、发票清</a:t>
                      </a:r>
                      <a:r>
                        <a:rPr sz="9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    </a:t>
                      </a:r>
                      <a:r>
                        <a:rPr sz="9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单、</a:t>
                      </a:r>
                      <a:r>
                        <a:rPr sz="900" kern="0" spc="-2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 </a:t>
                      </a:r>
                      <a:r>
                        <a:rPr sz="9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出入库单</a:t>
                      </a:r>
                      <a:endParaRPr lang="SimSun" altLang="SimSun" sz="9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  <a:tabLst/>
                      </a:pPr>
                      <a:endParaRPr lang="Arial" altLang="Arial" sz="400" dirty="0"/>
                    </a:p>
                    <a:p>
                      <a:pPr marL="73660" algn="l" rtl="0" eaLnBrk="0">
                        <a:lnSpc>
                          <a:spcPct val="131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仪器设备（商品  </a:t>
                      </a:r>
                      <a:r>
                        <a:rPr sz="9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单价≥1000.0</a:t>
                      </a:r>
                      <a:r>
                        <a:rPr sz="9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0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  </a:t>
                      </a:r>
                      <a:r>
                        <a:rPr sz="9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元）</a:t>
                      </a:r>
                      <a:endParaRPr lang="SimSun" altLang="SimSun" sz="9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7347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82550" algn="l" rtl="0" eaLnBrk="0">
                        <a:lnSpc>
                          <a:spcPct val="92000"/>
                        </a:lnSpc>
                        <a:tabLst/>
                      </a:pP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10</a:t>
                      </a:r>
                      <a:r>
                        <a:rPr sz="900" kern="0" spc="-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 </a:t>
                      </a: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万以</a:t>
                      </a:r>
                      <a:endParaRPr lang="SimSun" altLang="SimSun" sz="900" dirty="0"/>
                    </a:p>
                    <a:p>
                      <a:pPr marL="73660" algn="l" rtl="0" eaLnBrk="0">
                        <a:lnSpc>
                          <a:spcPts val="1560"/>
                        </a:lnSpc>
                        <a:tabLst/>
                      </a:pPr>
                      <a:r>
                        <a:rPr sz="9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上</a:t>
                      </a:r>
                      <a:endParaRPr lang="SimSun" altLang="SimSun" sz="9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85000"/>
                        </a:lnSpc>
                        <a:tabLst/>
                      </a:pPr>
                      <a:endParaRPr lang="Arial" altLang="Arial" sz="1000" dirty="0"/>
                    </a:p>
                    <a:p>
                      <a:pPr marL="82550" algn="l" rtl="0" eaLnBrk="0">
                        <a:lnSpc>
                          <a:spcPct val="85000"/>
                        </a:lnSpc>
                        <a:spcBef>
                          <a:spcPts val="4"/>
                        </a:spcBef>
                        <a:tabLst/>
                      </a:pPr>
                      <a:r>
                        <a:rPr sz="9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121000004554160457</a:t>
                      </a:r>
                      <a:endParaRPr lang="SimSun" altLang="SimSun" sz="9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198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900" dirty="0"/>
                    </a:p>
                    <a:p>
                      <a:pPr algn="l" rtl="0" eaLnBrk="0">
                        <a:lnSpc>
                          <a:spcPct val="8193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77469" indent="10795" algn="l" rtl="0" eaLnBrk="0">
                        <a:lnSpc>
                          <a:spcPct val="124000"/>
                        </a:lnSpc>
                        <a:tabLst/>
                      </a:pPr>
                      <a:r>
                        <a:rPr sz="9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中山大学附</a:t>
                      </a:r>
                      <a:r>
                        <a:rPr sz="9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   </a:t>
                      </a: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属第五医院</a:t>
                      </a:r>
                      <a:endParaRPr lang="SimSun" altLang="SimSun" sz="9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900" dirty="0"/>
                    </a:p>
                    <a:p>
                      <a:pPr algn="l" rtl="0" eaLnBrk="0">
                        <a:lnSpc>
                          <a:spcPct val="8193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74930" indent="-1270" algn="l" rtl="0" eaLnBrk="0">
                        <a:lnSpc>
                          <a:spcPct val="124000"/>
                        </a:lnSpc>
                        <a:tabLst/>
                      </a:pP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库房统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   </a:t>
                      </a:r>
                      <a:r>
                        <a:rPr sz="9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一验收</a:t>
                      </a:r>
                      <a:endParaRPr lang="SimSun" altLang="SimSun" sz="9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9000"/>
                        </a:lnSpc>
                        <a:tabLst/>
                      </a:pPr>
                      <a:endParaRPr lang="Arial" altLang="Arial" sz="200" dirty="0"/>
                    </a:p>
                    <a:p>
                      <a:pPr marL="73025" algn="l" rtl="0" eaLnBrk="0">
                        <a:lnSpc>
                          <a:spcPct val="92000"/>
                        </a:lnSpc>
                        <a:tabLst/>
                      </a:pP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采购人</a:t>
                      </a:r>
                      <a:endParaRPr lang="SimSun" altLang="SimSun" sz="900" dirty="0"/>
                    </a:p>
                    <a:p>
                      <a:pPr marL="94614" algn="l" rtl="0" eaLnBrk="0">
                        <a:lnSpc>
                          <a:spcPts val="1559"/>
                        </a:lnSpc>
                        <a:tabLst/>
                      </a:pP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自行结</a:t>
                      </a:r>
                      <a:endParaRPr lang="SimSun" altLang="SimSun" sz="900" dirty="0"/>
                    </a:p>
                    <a:p>
                      <a:pPr marL="74930" algn="l" rtl="0" eaLnBrk="0">
                        <a:lnSpc>
                          <a:spcPts val="1560"/>
                        </a:lnSpc>
                        <a:tabLst/>
                      </a:pPr>
                      <a:r>
                        <a:rPr sz="9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算</a:t>
                      </a:r>
                      <a:endParaRPr lang="SimSun" altLang="SimSun" sz="9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900" dirty="0"/>
                    </a:p>
                    <a:p>
                      <a:pPr algn="l" rtl="0" eaLnBrk="0">
                        <a:lnSpc>
                          <a:spcPct val="8193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84455" indent="-8254" algn="l" rtl="0" eaLnBrk="0">
                        <a:lnSpc>
                          <a:spcPct val="124000"/>
                        </a:lnSpc>
                        <a:tabLst/>
                      </a:pP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发票、验收单、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  </a:t>
                      </a:r>
                      <a:r>
                        <a:rPr sz="9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出入库单</a:t>
                      </a:r>
                      <a:endParaRPr lang="SimSun" altLang="SimSun" sz="9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900" dirty="0"/>
                    </a:p>
                    <a:p>
                      <a:pPr algn="l" rtl="0" eaLnBrk="0">
                        <a:lnSpc>
                          <a:spcPct val="825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82550" algn="l" rtl="0" eaLnBrk="0">
                        <a:lnSpc>
                          <a:spcPct val="92000"/>
                        </a:lnSpc>
                        <a:tabLst/>
                      </a:pP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10</a:t>
                      </a:r>
                      <a:r>
                        <a:rPr sz="900" kern="0" spc="-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 </a:t>
                      </a: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万以</a:t>
                      </a:r>
                      <a:endParaRPr lang="SimSun" altLang="SimSun" sz="900" dirty="0"/>
                    </a:p>
                    <a:p>
                      <a:pPr marL="73660" algn="l" rtl="0" eaLnBrk="0">
                        <a:lnSpc>
                          <a:spcPts val="1559"/>
                        </a:lnSpc>
                        <a:tabLst/>
                      </a:pPr>
                      <a:r>
                        <a:rPr sz="9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上</a:t>
                      </a:r>
                      <a:endParaRPr lang="SimSun" altLang="SimSun" sz="9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68000"/>
                        </a:lnSpc>
                        <a:tabLst/>
                      </a:pPr>
                      <a:endParaRPr lang="Arial" altLang="Arial" sz="1000" dirty="0"/>
                    </a:p>
                    <a:p>
                      <a:pPr marL="82550" algn="l" rtl="0" eaLnBrk="0">
                        <a:lnSpc>
                          <a:spcPct val="85000"/>
                        </a:lnSpc>
                        <a:spcBef>
                          <a:spcPts val="5"/>
                        </a:spcBef>
                        <a:tabLst/>
                      </a:pPr>
                      <a:r>
                        <a:rPr sz="9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121000004559269853</a:t>
                      </a:r>
                      <a:endParaRPr lang="SimSun" altLang="SimSun" sz="9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94" name="table 294"/>
          <p:cNvGraphicFramePr>
            <a:graphicFrameLocks noGrp="1"/>
          </p:cNvGraphicFramePr>
          <p:nvPr/>
        </p:nvGraphicFramePr>
        <p:xfrm>
          <a:off x="1142619" y="1505331"/>
          <a:ext cx="5285740" cy="1350644"/>
        </p:xfrm>
        <a:graphic>
          <a:graphicData uri="http://schemas.openxmlformats.org/drawingml/2006/table">
            <a:tbl>
              <a:tblPr/>
              <a:tblGrid>
                <a:gridCol w="5285740"/>
              </a:tblGrid>
              <a:tr h="134429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96" name="picture 29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152143" y="1514856"/>
            <a:ext cx="5266944" cy="1331976"/>
          </a:xfrm>
          <a:prstGeom prst="rect">
            <a:avLst/>
          </a:prstGeom>
        </p:spPr>
      </p:pic>
      <p:sp>
        <p:nvSpPr>
          <p:cNvPr id="298" name="textbox 298"/>
          <p:cNvSpPr/>
          <p:nvPr/>
        </p:nvSpPr>
        <p:spPr>
          <a:xfrm>
            <a:off x="1138686" y="3149358"/>
            <a:ext cx="1802129" cy="80327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4614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95000"/>
              </a:lnSpc>
              <a:tabLst/>
            </a:pPr>
            <a:r>
              <a:rPr sz="1400" kern="0" spc="-10" dirty="0">
                <a:ln w="5103" cap="flat" cmpd="sng">
                  <a:solidFill>
                    <a:srgbClr val="000000">
                      <a:alpha val="100000"/>
                    </a:srgbClr>
                  </a:solidFill>
                  <a:prstDash val="solid"/>
                  <a:bevel/>
                </a:ln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六、单位结算方式汇总</a:t>
            </a:r>
            <a:endParaRPr lang="SimSun" altLang="SimSun" sz="1400" dirty="0"/>
          </a:p>
          <a:p>
            <a:pPr algn="l" rtl="0" eaLnBrk="0">
              <a:lnSpc>
                <a:spcPct val="104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05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16000"/>
              </a:lnSpc>
              <a:tabLst/>
            </a:pPr>
            <a:endParaRPr lang="Arial" altLang="Arial" sz="300" dirty="0"/>
          </a:p>
          <a:p>
            <a:pPr marL="24129" algn="l" rtl="0" eaLnBrk="0">
              <a:lnSpc>
                <a:spcPct val="95000"/>
              </a:lnSpc>
              <a:spcBef>
                <a:spcPts val="3"/>
              </a:spcBef>
              <a:tabLst/>
            </a:pPr>
            <a:r>
              <a:rPr sz="1400" kern="0" spc="-10" dirty="0">
                <a:ln w="5103" cap="flat" cmpd="sng">
                  <a:solidFill>
                    <a:srgbClr val="000000">
                      <a:alpha val="100000"/>
                    </a:srgbClr>
                  </a:solidFill>
                  <a:prstDash val="solid"/>
                  <a:bevel/>
                </a:ln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1.中大系单位结算要</a:t>
            </a:r>
            <a:r>
              <a:rPr sz="1400" kern="0" spc="-20" dirty="0">
                <a:ln w="5103" cap="flat" cmpd="sng">
                  <a:solidFill>
                    <a:srgbClr val="000000">
                      <a:alpha val="100000"/>
                    </a:srgbClr>
                  </a:solidFill>
                  <a:prstDash val="solid"/>
                  <a:bevel/>
                </a:ln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求</a:t>
            </a:r>
            <a:endParaRPr lang="SimSun" altLang="SimSun" sz="1400" dirty="0"/>
          </a:p>
        </p:txBody>
      </p:sp>
      <p:sp>
        <p:nvSpPr>
          <p:cNvPr id="300" name="textbox 300"/>
          <p:cNvSpPr/>
          <p:nvPr/>
        </p:nvSpPr>
        <p:spPr>
          <a:xfrm>
            <a:off x="1137972" y="1011187"/>
            <a:ext cx="1770379" cy="22923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9172"/>
              </a:lnSpc>
              <a:tabLst/>
            </a:pPr>
            <a:endParaRPr lang="Arial" altLang="Arial" sz="100" dirty="0"/>
          </a:p>
          <a:p>
            <a:pPr algn="r" rtl="0" eaLnBrk="0">
              <a:lnSpc>
                <a:spcPct val="95000"/>
              </a:lnSpc>
              <a:tabLst/>
            </a:pPr>
            <a:r>
              <a:rPr sz="1400" kern="0" spc="-10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重新生成汇总单即可。</a:t>
            </a:r>
            <a:endParaRPr lang="SimSun" altLang="SimSun" sz="1400" dirty="0"/>
          </a:p>
        </p:txBody>
      </p:sp>
      <p:sp>
        <p:nvSpPr>
          <p:cNvPr id="302" name="textbox 302"/>
          <p:cNvSpPr/>
          <p:nvPr/>
        </p:nvSpPr>
        <p:spPr>
          <a:xfrm>
            <a:off x="3715308" y="9807333"/>
            <a:ext cx="135254" cy="12763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4940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74000"/>
              </a:lnSpc>
              <a:tabLst/>
            </a:pPr>
            <a:r>
              <a:rPr sz="900" kern="0" spc="-3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24</a:t>
            </a:r>
            <a:endParaRPr lang="Calibri" altLang="Calibri" sz="9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4" name="table 304"/>
          <p:cNvGraphicFramePr>
            <a:graphicFrameLocks noGrp="1"/>
          </p:cNvGraphicFramePr>
          <p:nvPr/>
        </p:nvGraphicFramePr>
        <p:xfrm>
          <a:off x="1130427" y="914400"/>
          <a:ext cx="5911215" cy="7108825"/>
        </p:xfrm>
        <a:graphic>
          <a:graphicData uri="http://schemas.openxmlformats.org/drawingml/2006/table">
            <a:tbl>
              <a:tblPr/>
              <a:tblGrid>
                <a:gridCol w="831214"/>
                <a:gridCol w="552450"/>
                <a:gridCol w="630555"/>
                <a:gridCol w="1011555"/>
                <a:gridCol w="967739"/>
                <a:gridCol w="619759"/>
                <a:gridCol w="1297940"/>
              </a:tblGrid>
              <a:tr h="109601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7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27000"/>
                        </a:lnSpc>
                        <a:tabLst/>
                      </a:pPr>
                      <a:endParaRPr lang="Arial" altLang="Arial" sz="1000" dirty="0"/>
                    </a:p>
                    <a:p>
                      <a:pPr marL="77469" indent="10795" algn="l" rtl="0" eaLnBrk="0">
                        <a:lnSpc>
                          <a:spcPct val="124000"/>
                        </a:lnSpc>
                        <a:spcBef>
                          <a:spcPts val="3"/>
                        </a:spcBef>
                        <a:tabLst/>
                      </a:pPr>
                      <a:r>
                        <a:rPr sz="9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中山大学附</a:t>
                      </a:r>
                      <a:r>
                        <a:rPr sz="9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   </a:t>
                      </a: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属第六医院</a:t>
                      </a:r>
                      <a:endParaRPr lang="SimSun" altLang="SimSun" sz="9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7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27000"/>
                        </a:lnSpc>
                        <a:tabLst/>
                      </a:pPr>
                      <a:endParaRPr lang="Arial" altLang="Arial" sz="1000" dirty="0"/>
                    </a:p>
                    <a:p>
                      <a:pPr marL="76835" indent="-3175" algn="l" rtl="0" eaLnBrk="0">
                        <a:lnSpc>
                          <a:spcPct val="124000"/>
                        </a:lnSpc>
                        <a:spcBef>
                          <a:spcPts val="3"/>
                        </a:spcBef>
                        <a:tabLst/>
                      </a:pP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拍照验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   </a:t>
                      </a:r>
                      <a:r>
                        <a:rPr sz="9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收入库</a:t>
                      </a:r>
                      <a:endParaRPr lang="SimSun" altLang="SimSun" sz="9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7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27000"/>
                        </a:lnSpc>
                        <a:tabLst/>
                      </a:pPr>
                      <a:endParaRPr lang="Arial" altLang="Arial" sz="1000" dirty="0"/>
                    </a:p>
                    <a:p>
                      <a:pPr marL="76835" algn="l" rtl="0" eaLnBrk="0">
                        <a:lnSpc>
                          <a:spcPct val="92000"/>
                        </a:lnSpc>
                        <a:spcBef>
                          <a:spcPts val="3"/>
                        </a:spcBef>
                        <a:tabLst/>
                      </a:pPr>
                      <a:r>
                        <a:rPr sz="9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统一结</a:t>
                      </a:r>
                      <a:endParaRPr lang="SimSun" altLang="SimSun" sz="900" dirty="0"/>
                    </a:p>
                    <a:p>
                      <a:pPr marL="74930" algn="l" rtl="0" eaLnBrk="0">
                        <a:lnSpc>
                          <a:spcPts val="1560"/>
                        </a:lnSpc>
                        <a:tabLst/>
                      </a:pPr>
                      <a:r>
                        <a:rPr sz="9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算</a:t>
                      </a:r>
                      <a:endParaRPr lang="SimSun" altLang="SimSun" sz="9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  <a:tabLst/>
                      </a:pPr>
                      <a:endParaRPr lang="Arial" altLang="Arial" sz="600" dirty="0"/>
                    </a:p>
                    <a:p>
                      <a:pPr marL="74930" indent="635" algn="l" rtl="0" eaLnBrk="0">
                        <a:lnSpc>
                          <a:spcPct val="136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9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发票、平台打印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  </a:t>
                      </a:r>
                      <a:r>
                        <a:rPr sz="9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的结算明细清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    </a:t>
                      </a:r>
                      <a:r>
                        <a:rPr sz="9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单、采购汇总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    </a:t>
                      </a:r>
                      <a:r>
                        <a:rPr sz="9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单、入库汇总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    </a:t>
                      </a:r>
                      <a:r>
                        <a:rPr sz="9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单、领用汇总表</a:t>
                      </a:r>
                      <a:endParaRPr lang="SimSun" altLang="SimSun" sz="9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7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27000"/>
                        </a:lnSpc>
                        <a:tabLst/>
                      </a:pPr>
                      <a:endParaRPr lang="Arial" altLang="Arial" sz="1000" dirty="0"/>
                    </a:p>
                    <a:p>
                      <a:pPr marL="74294" algn="l" rtl="0" eaLnBrk="0">
                        <a:lnSpc>
                          <a:spcPct val="92000"/>
                        </a:lnSpc>
                        <a:spcBef>
                          <a:spcPts val="3"/>
                        </a:spcBef>
                        <a:tabLst/>
                      </a:pPr>
                      <a:r>
                        <a:rPr sz="9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20</a:t>
                      </a:r>
                      <a:r>
                        <a:rPr sz="900" kern="0" spc="-1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 </a:t>
                      </a:r>
                      <a:r>
                        <a:rPr sz="9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万以</a:t>
                      </a:r>
                      <a:endParaRPr lang="SimSun" altLang="SimSun" sz="900" dirty="0"/>
                    </a:p>
                    <a:p>
                      <a:pPr marL="73660" algn="l" rtl="0" eaLnBrk="0">
                        <a:lnSpc>
                          <a:spcPts val="1560"/>
                        </a:lnSpc>
                        <a:tabLst/>
                      </a:pPr>
                      <a:r>
                        <a:rPr sz="9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上</a:t>
                      </a:r>
                      <a:endParaRPr lang="SimSun" altLang="SimSun" sz="9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10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11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8761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82550" algn="l" rtl="0" eaLnBrk="0">
                        <a:lnSpc>
                          <a:spcPct val="85000"/>
                        </a:lnSpc>
                        <a:tabLst/>
                      </a:pPr>
                      <a:r>
                        <a:rPr sz="9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12440000455350680K</a:t>
                      </a:r>
                      <a:endParaRPr lang="SimSun" altLang="SimSun" sz="9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135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400" dirty="0"/>
                    </a:p>
                    <a:p>
                      <a:pPr marL="77469" indent="10795" algn="l" rtl="0" eaLnBrk="0">
                        <a:lnSpc>
                          <a:spcPct val="131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9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中山大学附</a:t>
                      </a:r>
                      <a:r>
                        <a:rPr sz="9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   </a:t>
                      </a: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属第七医院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   </a:t>
                      </a:r>
                      <a:r>
                        <a:rPr sz="9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（深圳）</a:t>
                      </a:r>
                      <a:endParaRPr lang="SimSun" altLang="SimSun" sz="9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  <a:tabLst/>
                      </a:pPr>
                      <a:endParaRPr lang="Arial" altLang="Arial" sz="1000" dirty="0"/>
                    </a:p>
                    <a:p>
                      <a:pPr marL="76835" indent="-3175" algn="l" rtl="0" eaLnBrk="0">
                        <a:lnSpc>
                          <a:spcPct val="124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拍照验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   </a:t>
                      </a:r>
                      <a:r>
                        <a:rPr sz="9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收</a:t>
                      </a:r>
                      <a:endParaRPr lang="SimSun" altLang="SimSun" sz="9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400" dirty="0"/>
                    </a:p>
                    <a:p>
                      <a:pPr marL="73025" algn="l" rtl="0" eaLnBrk="0">
                        <a:lnSpc>
                          <a:spcPct val="92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采购人</a:t>
                      </a:r>
                      <a:endParaRPr lang="SimSun" altLang="SimSun" sz="900" dirty="0"/>
                    </a:p>
                    <a:p>
                      <a:pPr marL="94614" algn="l" rtl="0" eaLnBrk="0">
                        <a:lnSpc>
                          <a:spcPts val="1559"/>
                        </a:lnSpc>
                        <a:tabLst/>
                      </a:pP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自行结</a:t>
                      </a:r>
                      <a:endParaRPr lang="SimSun" altLang="SimSun" sz="900" dirty="0"/>
                    </a:p>
                    <a:p>
                      <a:pPr marL="74930" algn="l" rtl="0" eaLnBrk="0">
                        <a:lnSpc>
                          <a:spcPts val="1559"/>
                        </a:lnSpc>
                        <a:tabLst/>
                      </a:pPr>
                      <a:r>
                        <a:rPr sz="9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算</a:t>
                      </a:r>
                      <a:endParaRPr lang="SimSun" altLang="SimSun" sz="9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7776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75564" indent="-2540" algn="l" rtl="0" eaLnBrk="0">
                        <a:lnSpc>
                          <a:spcPct val="124000"/>
                        </a:lnSpc>
                        <a:tabLst/>
                      </a:pP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送货单（盖章）、</a:t>
                      </a:r>
                      <a:r>
                        <a:rPr sz="9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 </a:t>
                      </a:r>
                      <a:r>
                        <a:rPr sz="9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发票（随货寄）</a:t>
                      </a:r>
                      <a:endParaRPr lang="SimSun" altLang="SimSun" sz="9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82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6956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82550" algn="l" rtl="0" eaLnBrk="0">
                        <a:lnSpc>
                          <a:spcPct val="85000"/>
                        </a:lnSpc>
                        <a:tabLst/>
                      </a:pPr>
                      <a:r>
                        <a:rPr sz="9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12440300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MB</a:t>
                      </a:r>
                      <a:r>
                        <a:rPr sz="9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2C0894</a:t>
                      </a:r>
                      <a:r>
                        <a:rPr sz="9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7T</a:t>
                      </a:r>
                      <a:endParaRPr lang="SimSun" altLang="SimSun" sz="9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934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5000"/>
                        </a:lnSpc>
                        <a:tabLst/>
                      </a:pPr>
                      <a:endParaRPr lang="Arial" altLang="Arial" sz="1000" dirty="0"/>
                    </a:p>
                    <a:p>
                      <a:pPr marL="77469" indent="10795" algn="l" rtl="0" eaLnBrk="0">
                        <a:lnSpc>
                          <a:spcPct val="131000"/>
                        </a:lnSpc>
                        <a:spcBef>
                          <a:spcPts val="4"/>
                        </a:spcBef>
                        <a:tabLst/>
                      </a:pPr>
                      <a:r>
                        <a:rPr sz="9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中山大学附</a:t>
                      </a:r>
                      <a:r>
                        <a:rPr sz="9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   </a:t>
                      </a: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属第八医院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   </a:t>
                      </a: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（深圳福</a:t>
                      </a:r>
                      <a:endParaRPr lang="SimSun" altLang="SimSun" sz="900" dirty="0"/>
                    </a:p>
                    <a:p>
                      <a:pPr algn="l" rtl="0" eaLnBrk="0">
                        <a:lnSpc>
                          <a:spcPct val="120000"/>
                        </a:lnSpc>
                        <a:tabLst/>
                      </a:pPr>
                      <a:endParaRPr lang="Arial" altLang="Arial" sz="300" dirty="0"/>
                    </a:p>
                    <a:p>
                      <a:pPr marL="92075" algn="l" rtl="0" eaLnBrk="0">
                        <a:lnSpc>
                          <a:spcPts val="1174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9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田）</a:t>
                      </a:r>
                      <a:endParaRPr lang="SimSun" altLang="SimSun" sz="9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2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23000"/>
                        </a:lnSpc>
                        <a:tabLst/>
                      </a:pPr>
                      <a:endParaRPr lang="Arial" altLang="Arial" sz="1000" dirty="0"/>
                    </a:p>
                    <a:p>
                      <a:pPr marL="76835" indent="-3175" algn="l" rtl="0" eaLnBrk="0">
                        <a:lnSpc>
                          <a:spcPct val="124000"/>
                        </a:lnSpc>
                        <a:spcBef>
                          <a:spcPts val="3"/>
                        </a:spcBef>
                        <a:tabLst/>
                      </a:pP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拍照验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   </a:t>
                      </a:r>
                      <a:r>
                        <a:rPr sz="9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收</a:t>
                      </a:r>
                      <a:endParaRPr lang="SimSun" altLang="SimSun" sz="9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80000"/>
                        </a:lnSpc>
                        <a:tabLst/>
                      </a:pPr>
                      <a:endParaRPr lang="Arial" altLang="Arial" sz="1000" dirty="0"/>
                    </a:p>
                    <a:p>
                      <a:pPr marL="73025" algn="l" rtl="0" eaLnBrk="0">
                        <a:lnSpc>
                          <a:spcPct val="92000"/>
                        </a:lnSpc>
                        <a:spcBef>
                          <a:spcPts val="3"/>
                        </a:spcBef>
                        <a:tabLst/>
                      </a:pP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采购人</a:t>
                      </a:r>
                      <a:endParaRPr lang="SimSun" altLang="SimSun" sz="900" dirty="0"/>
                    </a:p>
                    <a:p>
                      <a:pPr marL="94614" algn="l" rtl="0" eaLnBrk="0">
                        <a:lnSpc>
                          <a:spcPts val="1560"/>
                        </a:lnSpc>
                        <a:tabLst/>
                      </a:pP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自行结</a:t>
                      </a:r>
                      <a:endParaRPr lang="SimSun" altLang="SimSun" sz="900" dirty="0"/>
                    </a:p>
                    <a:p>
                      <a:pPr marL="74930" algn="l" rtl="0" eaLnBrk="0">
                        <a:lnSpc>
                          <a:spcPts val="1559"/>
                        </a:lnSpc>
                        <a:tabLst/>
                      </a:pPr>
                      <a:r>
                        <a:rPr sz="9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算</a:t>
                      </a:r>
                      <a:endParaRPr lang="SimSun" altLang="SimSun" sz="9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  <a:tabLst/>
                      </a:pPr>
                      <a:endParaRPr lang="Arial" altLang="Arial" sz="500" dirty="0"/>
                    </a:p>
                    <a:p>
                      <a:pPr marL="74930" indent="635" algn="l" rtl="0" eaLnBrk="0">
                        <a:lnSpc>
                          <a:spcPct val="136000"/>
                        </a:lnSpc>
                        <a:spcBef>
                          <a:spcPts val="6"/>
                        </a:spcBef>
                        <a:tabLst/>
                      </a:pPr>
                      <a:r>
                        <a:rPr sz="9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发票、明细结算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  </a:t>
                      </a:r>
                      <a:r>
                        <a:rPr sz="9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单（供应商平台</a:t>
                      </a:r>
                      <a:r>
                        <a:rPr sz="9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  </a:t>
                      </a:r>
                      <a:r>
                        <a:rPr sz="9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打印）、出入库</a:t>
                      </a:r>
                      <a:r>
                        <a:rPr sz="9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  </a:t>
                      </a:r>
                      <a:r>
                        <a:rPr sz="9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单（统一报账人</a:t>
                      </a:r>
                      <a:r>
                        <a:rPr sz="9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  </a:t>
                      </a:r>
                      <a:r>
                        <a:rPr sz="9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打印）</a:t>
                      </a:r>
                      <a:endParaRPr lang="SimSun" altLang="SimSun" sz="9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2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23000"/>
                        </a:lnSpc>
                        <a:tabLst/>
                      </a:pPr>
                      <a:endParaRPr lang="Arial" altLang="Arial" sz="1000" dirty="0"/>
                    </a:p>
                    <a:p>
                      <a:pPr marL="82550" indent="-8254" algn="l" rtl="0" eaLnBrk="0">
                        <a:lnSpc>
                          <a:spcPct val="124000"/>
                        </a:lnSpc>
                        <a:spcBef>
                          <a:spcPts val="3"/>
                        </a:spcBef>
                        <a:tabLst/>
                      </a:pP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危化品、办公用</a:t>
                      </a:r>
                      <a:r>
                        <a:rPr sz="9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  </a:t>
                      </a:r>
                      <a:r>
                        <a:rPr sz="9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品、仪器设备</a:t>
                      </a:r>
                      <a:endParaRPr lang="SimSun" altLang="SimSun" sz="9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7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8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8756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82550" algn="l" rtl="0" eaLnBrk="0">
                        <a:lnSpc>
                          <a:spcPct val="85000"/>
                        </a:lnSpc>
                        <a:tabLst/>
                      </a:pPr>
                      <a:r>
                        <a:rPr sz="9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124403044557440305</a:t>
                      </a:r>
                      <a:endParaRPr lang="SimSun" altLang="SimSun" sz="9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564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500" dirty="0"/>
                    </a:p>
                    <a:p>
                      <a:pPr marL="76835" indent="11429" algn="l" rtl="0" eaLnBrk="0">
                        <a:lnSpc>
                          <a:spcPct val="131000"/>
                        </a:lnSpc>
                        <a:spcBef>
                          <a:spcPts val="4"/>
                        </a:spcBef>
                        <a:tabLst/>
                      </a:pPr>
                      <a:r>
                        <a:rPr sz="9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中山大学孙</a:t>
                      </a:r>
                      <a:r>
                        <a:rPr sz="9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   </a:t>
                      </a: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逸仙纪念医</a:t>
                      </a:r>
                      <a:r>
                        <a:rPr sz="9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   </a:t>
                      </a:r>
                      <a:r>
                        <a:rPr sz="9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院</a:t>
                      </a:r>
                      <a:endParaRPr lang="SimSun" altLang="SimSun" sz="9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5000"/>
                        </a:lnSpc>
                        <a:tabLst/>
                      </a:pPr>
                      <a:endParaRPr lang="Arial" altLang="Arial" sz="1000" dirty="0"/>
                    </a:p>
                    <a:p>
                      <a:pPr marL="76835" indent="-3175" algn="l" rtl="0" eaLnBrk="0">
                        <a:lnSpc>
                          <a:spcPct val="124000"/>
                        </a:lnSpc>
                        <a:spcBef>
                          <a:spcPts val="7"/>
                        </a:spcBef>
                        <a:tabLst/>
                      </a:pP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拍照验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   </a:t>
                      </a:r>
                      <a:r>
                        <a:rPr sz="9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收</a:t>
                      </a:r>
                      <a:endParaRPr lang="SimSun" altLang="SimSun" sz="9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  <a:tabLst/>
                      </a:pPr>
                      <a:endParaRPr lang="Arial" altLang="Arial" sz="500" dirty="0"/>
                    </a:p>
                    <a:p>
                      <a:pPr marL="73025" algn="l" rtl="0" eaLnBrk="0">
                        <a:lnSpc>
                          <a:spcPct val="92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采购人</a:t>
                      </a:r>
                      <a:endParaRPr lang="SimSun" altLang="SimSun" sz="900" dirty="0"/>
                    </a:p>
                    <a:p>
                      <a:pPr marL="94614" algn="l" rtl="0" eaLnBrk="0">
                        <a:lnSpc>
                          <a:spcPts val="1559"/>
                        </a:lnSpc>
                        <a:tabLst/>
                      </a:pP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自行结</a:t>
                      </a:r>
                      <a:endParaRPr lang="SimSun" altLang="SimSun" sz="900" dirty="0"/>
                    </a:p>
                    <a:p>
                      <a:pPr marL="74930" algn="l" rtl="0" eaLnBrk="0">
                        <a:lnSpc>
                          <a:spcPts val="1560"/>
                        </a:lnSpc>
                        <a:tabLst/>
                      </a:pPr>
                      <a:r>
                        <a:rPr sz="9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算</a:t>
                      </a:r>
                      <a:endParaRPr lang="SimSun" altLang="SimSun" sz="9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500" dirty="0"/>
                    </a:p>
                    <a:p>
                      <a:pPr marL="73660" indent="1905" algn="l" rtl="0" eaLnBrk="0">
                        <a:lnSpc>
                          <a:spcPct val="131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发票、发票清</a:t>
                      </a:r>
                      <a:r>
                        <a:rPr sz="9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    </a:t>
                      </a:r>
                      <a:r>
                        <a:rPr sz="9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单、送货单、出</a:t>
                      </a:r>
                      <a:r>
                        <a:rPr sz="9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  </a:t>
                      </a: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入库单</a:t>
                      </a:r>
                      <a:endParaRPr lang="SimSun" altLang="SimSun" sz="9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500" dirty="0"/>
                    </a:p>
                    <a:p>
                      <a:pPr marL="73660" algn="l" rtl="0" eaLnBrk="0">
                        <a:lnSpc>
                          <a:spcPct val="131000"/>
                        </a:lnSpc>
                        <a:spcBef>
                          <a:spcPts val="4"/>
                        </a:spcBef>
                        <a:tabLst/>
                      </a:pP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仪器设备（商品  </a:t>
                      </a:r>
                      <a:r>
                        <a:rPr sz="9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单价≥1000.0</a:t>
                      </a:r>
                      <a:r>
                        <a:rPr sz="9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0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  </a:t>
                      </a:r>
                      <a:r>
                        <a:rPr sz="9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元）</a:t>
                      </a:r>
                      <a:endParaRPr lang="SimSun" altLang="SimSun" sz="9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5000"/>
                        </a:lnSpc>
                        <a:tabLst/>
                      </a:pPr>
                      <a:endParaRPr lang="Arial" altLang="Arial" sz="1000" dirty="0"/>
                    </a:p>
                    <a:p>
                      <a:pPr marL="82550" algn="l" rtl="0" eaLnBrk="0">
                        <a:lnSpc>
                          <a:spcPct val="92000"/>
                        </a:lnSpc>
                        <a:spcBef>
                          <a:spcPts val="7"/>
                        </a:spcBef>
                        <a:tabLst/>
                      </a:pP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10</a:t>
                      </a:r>
                      <a:r>
                        <a:rPr sz="900" kern="0" spc="-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 </a:t>
                      </a: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万以</a:t>
                      </a:r>
                      <a:endParaRPr lang="SimSun" altLang="SimSun" sz="900" dirty="0"/>
                    </a:p>
                    <a:p>
                      <a:pPr marL="73660" algn="l" rtl="0" eaLnBrk="0">
                        <a:lnSpc>
                          <a:spcPts val="1560"/>
                        </a:lnSpc>
                        <a:tabLst/>
                      </a:pPr>
                      <a:r>
                        <a:rPr sz="9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上</a:t>
                      </a:r>
                      <a:endParaRPr lang="SimSun" altLang="SimSun" sz="9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93000"/>
                        </a:lnSpc>
                        <a:tabLst/>
                      </a:pPr>
                      <a:endParaRPr lang="Arial" altLang="Arial" sz="1000" dirty="0"/>
                    </a:p>
                    <a:p>
                      <a:pPr marL="73025" algn="l" rtl="0" eaLnBrk="0">
                        <a:lnSpc>
                          <a:spcPct val="85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9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44010445541</a:t>
                      </a:r>
                      <a:r>
                        <a:rPr sz="9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6037</a:t>
                      </a:r>
                      <a:endParaRPr lang="SimSun" altLang="SimSun" sz="9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708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58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9491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88264" algn="l" rtl="0" eaLnBrk="0">
                        <a:lnSpc>
                          <a:spcPct val="124000"/>
                        </a:lnSpc>
                        <a:tabLst/>
                      </a:pPr>
                      <a:r>
                        <a:rPr sz="9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中山大学中</a:t>
                      </a:r>
                      <a:r>
                        <a:rPr sz="9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   </a:t>
                      </a:r>
                      <a:r>
                        <a:rPr sz="9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山眼科中心</a:t>
                      </a:r>
                      <a:endParaRPr lang="SimSun" altLang="SimSun" sz="9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59000"/>
                        </a:lnSpc>
                        <a:tabLst/>
                      </a:pPr>
                      <a:endParaRPr lang="Arial" altLang="Arial" sz="1000" dirty="0"/>
                    </a:p>
                    <a:p>
                      <a:pPr marL="76835" indent="-1270" algn="l" rtl="0" eaLnBrk="0">
                        <a:lnSpc>
                          <a:spcPct val="124000"/>
                        </a:lnSpc>
                        <a:spcBef>
                          <a:spcPts val="3"/>
                        </a:spcBef>
                        <a:tabLst/>
                      </a:pPr>
                      <a:r>
                        <a:rPr sz="9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交叉验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   </a:t>
                      </a:r>
                      <a:r>
                        <a:rPr sz="9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收</a:t>
                      </a:r>
                      <a:endParaRPr lang="SimSun" altLang="SimSun" sz="9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  <a:tabLst/>
                      </a:pPr>
                      <a:endParaRPr lang="Arial" altLang="Arial" sz="900" dirty="0"/>
                    </a:p>
                    <a:p>
                      <a:pPr algn="l" rtl="0" eaLnBrk="0">
                        <a:lnSpc>
                          <a:spcPct val="6416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73025" algn="l" rtl="0" eaLnBrk="0">
                        <a:lnSpc>
                          <a:spcPct val="92000"/>
                        </a:lnSpc>
                        <a:tabLst/>
                      </a:pP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采购人</a:t>
                      </a:r>
                      <a:endParaRPr lang="SimSun" altLang="SimSun" sz="900" dirty="0"/>
                    </a:p>
                    <a:p>
                      <a:pPr marL="94614" algn="l" rtl="0" eaLnBrk="0">
                        <a:lnSpc>
                          <a:spcPts val="1560"/>
                        </a:lnSpc>
                        <a:tabLst/>
                      </a:pP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自行结</a:t>
                      </a:r>
                      <a:endParaRPr lang="SimSun" altLang="SimSun" sz="900" dirty="0"/>
                    </a:p>
                    <a:p>
                      <a:pPr marL="74930" algn="l" rtl="0" eaLnBrk="0">
                        <a:lnSpc>
                          <a:spcPts val="1560"/>
                        </a:lnSpc>
                        <a:tabLst/>
                      </a:pPr>
                      <a:r>
                        <a:rPr sz="9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算</a:t>
                      </a:r>
                      <a:endParaRPr lang="SimSun" altLang="SimSun" sz="9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300" dirty="0"/>
                    </a:p>
                    <a:p>
                      <a:pPr marL="73025" indent="2540" algn="l" rtl="0" eaLnBrk="0">
                        <a:lnSpc>
                          <a:spcPct val="134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9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发票（随货）</a:t>
                      </a:r>
                      <a:r>
                        <a:rPr sz="900" kern="0" spc="-2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 </a:t>
                      </a:r>
                      <a:r>
                        <a:rPr sz="9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、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  </a:t>
                      </a:r>
                      <a:r>
                        <a:rPr sz="9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报销单、出入库</a:t>
                      </a:r>
                      <a:r>
                        <a:rPr sz="9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  </a:t>
                      </a:r>
                      <a:r>
                        <a:rPr sz="9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单（医院系统打</a:t>
                      </a:r>
                      <a:r>
                        <a:rPr sz="9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  </a:t>
                      </a: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印）</a:t>
                      </a:r>
                      <a:endParaRPr lang="SimSun" altLang="SimSun" sz="9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59000"/>
                        </a:lnSpc>
                        <a:tabLst/>
                      </a:pPr>
                      <a:endParaRPr lang="Arial" altLang="Arial" sz="1000" dirty="0"/>
                    </a:p>
                    <a:p>
                      <a:pPr marL="82550" algn="l" rtl="0" eaLnBrk="0">
                        <a:lnSpc>
                          <a:spcPct val="92000"/>
                        </a:lnSpc>
                        <a:spcBef>
                          <a:spcPts val="3"/>
                        </a:spcBef>
                        <a:tabLst/>
                      </a:pP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10</a:t>
                      </a:r>
                      <a:r>
                        <a:rPr sz="900" kern="0" spc="-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 </a:t>
                      </a: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万以</a:t>
                      </a:r>
                      <a:endParaRPr lang="SimSun" altLang="SimSun" sz="900" dirty="0"/>
                    </a:p>
                    <a:p>
                      <a:pPr marL="73660" algn="l" rtl="0" eaLnBrk="0">
                        <a:lnSpc>
                          <a:spcPts val="1560"/>
                        </a:lnSpc>
                        <a:tabLst/>
                      </a:pPr>
                      <a:r>
                        <a:rPr sz="9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上</a:t>
                      </a:r>
                      <a:endParaRPr lang="SimSun" altLang="SimSun" sz="9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18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8672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82550" algn="l" rtl="0" eaLnBrk="0">
                        <a:lnSpc>
                          <a:spcPct val="85000"/>
                        </a:lnSpc>
                        <a:tabLst/>
                      </a:pPr>
                      <a:r>
                        <a:rPr sz="9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121000004554160532</a:t>
                      </a:r>
                      <a:endParaRPr lang="SimSun" altLang="SimSun" sz="9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367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20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21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6783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77469" indent="10795" algn="l" rtl="0" eaLnBrk="0">
                        <a:lnSpc>
                          <a:spcPct val="124000"/>
                        </a:lnSpc>
                        <a:tabLst/>
                      </a:pPr>
                      <a:r>
                        <a:rPr sz="9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中山大学附</a:t>
                      </a:r>
                      <a:r>
                        <a:rPr sz="9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   </a:t>
                      </a: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属口腔医院</a:t>
                      </a:r>
                      <a:endParaRPr lang="SimSun" altLang="SimSun" sz="9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20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21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6783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76835" indent="-3175" algn="l" rtl="0" eaLnBrk="0">
                        <a:lnSpc>
                          <a:spcPct val="124000"/>
                        </a:lnSpc>
                        <a:tabLst/>
                      </a:pP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拍照验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   </a:t>
                      </a:r>
                      <a:r>
                        <a:rPr sz="9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收</a:t>
                      </a:r>
                      <a:endParaRPr lang="SimSun" altLang="SimSun" sz="9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8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48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6776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73025" algn="l" rtl="0" eaLnBrk="0">
                        <a:lnSpc>
                          <a:spcPct val="92000"/>
                        </a:lnSpc>
                        <a:tabLst/>
                      </a:pP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采购人</a:t>
                      </a:r>
                      <a:endParaRPr lang="SimSun" altLang="SimSun" sz="900" dirty="0"/>
                    </a:p>
                    <a:p>
                      <a:pPr marL="94614" algn="l" rtl="0" eaLnBrk="0">
                        <a:lnSpc>
                          <a:spcPts val="1560"/>
                        </a:lnSpc>
                        <a:tabLst/>
                      </a:pP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自行结</a:t>
                      </a:r>
                      <a:endParaRPr lang="SimSun" altLang="SimSun" sz="900" dirty="0"/>
                    </a:p>
                    <a:p>
                      <a:pPr marL="74930" algn="l" rtl="0" eaLnBrk="0">
                        <a:lnSpc>
                          <a:spcPts val="1560"/>
                        </a:lnSpc>
                        <a:tabLst/>
                      </a:pPr>
                      <a:r>
                        <a:rPr sz="9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算</a:t>
                      </a:r>
                      <a:endParaRPr lang="SimSun" altLang="SimSun" sz="9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4000"/>
                        </a:lnSpc>
                        <a:tabLst/>
                      </a:pPr>
                      <a:endParaRPr lang="Arial" altLang="Arial" sz="300" dirty="0"/>
                    </a:p>
                    <a:p>
                      <a:pPr marL="73660" indent="1905" algn="l" rtl="0" eaLnBrk="0">
                        <a:lnSpc>
                          <a:spcPct val="139000"/>
                        </a:lnSpc>
                        <a:tabLst/>
                      </a:pPr>
                      <a:r>
                        <a:rPr sz="9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发票、发票清单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  </a:t>
                      </a:r>
                      <a:r>
                        <a:rPr sz="9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（供应商平台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    </a:t>
                      </a:r>
                      <a:r>
                        <a:rPr sz="9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打印）、送货单</a:t>
                      </a:r>
                      <a:r>
                        <a:rPr sz="9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  </a:t>
                      </a:r>
                      <a:r>
                        <a:rPr sz="9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（平台打印）</a:t>
                      </a:r>
                      <a:r>
                        <a:rPr sz="900" kern="0" spc="-2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 </a:t>
                      </a:r>
                      <a:r>
                        <a:rPr sz="9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、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  </a:t>
                      </a:r>
                      <a:r>
                        <a:rPr sz="9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验收单、出入库</a:t>
                      </a:r>
                      <a:r>
                        <a:rPr sz="9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  </a:t>
                      </a:r>
                      <a:r>
                        <a:rPr sz="9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单（相关人员签</a:t>
                      </a:r>
                      <a:r>
                        <a:rPr sz="9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  </a:t>
                      </a: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字）</a:t>
                      </a:r>
                      <a:endParaRPr lang="SimSun" altLang="SimSun" sz="9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21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21000"/>
                        </a:lnSpc>
                        <a:tabLst/>
                      </a:pPr>
                      <a:endParaRPr lang="Arial" altLang="Arial" sz="1000" dirty="0"/>
                    </a:p>
                    <a:p>
                      <a:pPr marL="74930" algn="l" rtl="0" eaLnBrk="0">
                        <a:lnSpc>
                          <a:spcPct val="124000"/>
                        </a:lnSpc>
                        <a:spcBef>
                          <a:spcPts val="3"/>
                        </a:spcBef>
                        <a:tabLst/>
                      </a:pP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办公用品、仪器</a:t>
                      </a:r>
                      <a:r>
                        <a:rPr sz="9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  </a:t>
                      </a:r>
                      <a:r>
                        <a:rPr sz="9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设备</a:t>
                      </a:r>
                      <a:endParaRPr lang="SimSun" altLang="SimSun" sz="9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20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21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6839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82550" algn="l" rtl="0" eaLnBrk="0">
                        <a:lnSpc>
                          <a:spcPct val="92000"/>
                        </a:lnSpc>
                        <a:tabLst/>
                      </a:pP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10</a:t>
                      </a:r>
                      <a:r>
                        <a:rPr sz="900" kern="0" spc="-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 </a:t>
                      </a: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万以</a:t>
                      </a:r>
                      <a:endParaRPr lang="SimSun" altLang="SimSun" sz="900" dirty="0"/>
                    </a:p>
                    <a:p>
                      <a:pPr marL="73660" algn="l" rtl="0" eaLnBrk="0">
                        <a:lnSpc>
                          <a:spcPts val="1560"/>
                        </a:lnSpc>
                        <a:tabLst/>
                      </a:pPr>
                      <a:r>
                        <a:rPr sz="9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上</a:t>
                      </a:r>
                      <a:endParaRPr lang="SimSun" altLang="SimSun" sz="9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10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10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10000"/>
                        </a:lnSpc>
                        <a:tabLst/>
                      </a:pPr>
                      <a:endParaRPr lang="Arial" altLang="Arial" sz="1000" dirty="0"/>
                    </a:p>
                    <a:p>
                      <a:pPr marL="82550" algn="l" rtl="0" eaLnBrk="0">
                        <a:lnSpc>
                          <a:spcPct val="85000"/>
                        </a:lnSpc>
                        <a:spcBef>
                          <a:spcPts val="4"/>
                        </a:spcBef>
                        <a:tabLst/>
                      </a:pPr>
                      <a:r>
                        <a:rPr sz="9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12100000455416061W</a:t>
                      </a:r>
                      <a:endParaRPr lang="SimSun" altLang="SimSun" sz="9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573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7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17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17000"/>
                        </a:lnSpc>
                        <a:tabLst/>
                      </a:pPr>
                      <a:endParaRPr lang="Arial" altLang="Arial" sz="1000" dirty="0"/>
                    </a:p>
                    <a:p>
                      <a:pPr marL="88264" algn="l" rtl="0" eaLnBrk="0">
                        <a:lnSpc>
                          <a:spcPts val="1122"/>
                        </a:lnSpc>
                        <a:spcBef>
                          <a:spcPts val="6"/>
                        </a:spcBef>
                        <a:tabLst/>
                      </a:pPr>
                      <a:r>
                        <a:rPr sz="9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中山大</a:t>
                      </a:r>
                      <a:endParaRPr lang="SimSun" altLang="SimSun" sz="900" dirty="0"/>
                    </a:p>
                    <a:p>
                      <a:pPr algn="l" rtl="0" eaLnBrk="0">
                        <a:lnSpc>
                          <a:spcPct val="121000"/>
                        </a:lnSpc>
                        <a:tabLst/>
                      </a:pPr>
                      <a:endParaRPr lang="Arial" altLang="Arial" sz="300" dirty="0"/>
                    </a:p>
                    <a:p>
                      <a:pPr marL="79375" algn="l" rtl="0" eaLnBrk="0">
                        <a:lnSpc>
                          <a:spcPts val="1125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9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学·深圳</a:t>
                      </a:r>
                      <a:endParaRPr lang="SimSun" altLang="SimSun" sz="9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7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17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17000"/>
                        </a:lnSpc>
                        <a:tabLst/>
                      </a:pPr>
                      <a:endParaRPr lang="Arial" altLang="Arial" sz="1000" dirty="0"/>
                    </a:p>
                    <a:p>
                      <a:pPr marL="76835" indent="-3175" algn="l" rtl="0" eaLnBrk="0">
                        <a:lnSpc>
                          <a:spcPct val="124000"/>
                        </a:lnSpc>
                        <a:spcBef>
                          <a:spcPts val="6"/>
                        </a:spcBef>
                        <a:tabLst/>
                      </a:pP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拍照验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   </a:t>
                      </a:r>
                      <a:r>
                        <a:rPr sz="9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收</a:t>
                      </a:r>
                      <a:endParaRPr lang="SimSun" altLang="SimSun" sz="9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7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17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17000"/>
                        </a:lnSpc>
                        <a:tabLst/>
                      </a:pPr>
                      <a:endParaRPr lang="Arial" altLang="Arial" sz="1000" dirty="0"/>
                    </a:p>
                    <a:p>
                      <a:pPr marL="76835" algn="l" rtl="0" eaLnBrk="0">
                        <a:lnSpc>
                          <a:spcPct val="92000"/>
                        </a:lnSpc>
                        <a:spcBef>
                          <a:spcPts val="6"/>
                        </a:spcBef>
                        <a:tabLst/>
                      </a:pPr>
                      <a:r>
                        <a:rPr sz="9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统一结</a:t>
                      </a:r>
                      <a:endParaRPr lang="SimSun" altLang="SimSun" sz="900" dirty="0"/>
                    </a:p>
                    <a:p>
                      <a:pPr marL="74930" algn="l" rtl="0" eaLnBrk="0">
                        <a:lnSpc>
                          <a:spcPts val="1559"/>
                        </a:lnSpc>
                        <a:tabLst/>
                      </a:pPr>
                      <a:r>
                        <a:rPr sz="9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算</a:t>
                      </a:r>
                      <a:endParaRPr lang="SimSun" altLang="SimSun" sz="9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7000"/>
                        </a:lnSpc>
                        <a:tabLst/>
                      </a:pPr>
                      <a:endParaRPr lang="Arial" altLang="Arial" sz="200" dirty="0"/>
                    </a:p>
                    <a:p>
                      <a:pPr marL="74294" indent="1905" algn="l" rtl="0" eaLnBrk="0">
                        <a:lnSpc>
                          <a:spcPct val="134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9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发票（金额超一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  </a:t>
                      </a:r>
                      <a:r>
                        <a:rPr sz="9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万需提供查验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    </a:t>
                      </a:r>
                      <a:r>
                        <a:rPr sz="9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单）、经费项目</a:t>
                      </a:r>
                      <a:r>
                        <a:rPr sz="9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  </a:t>
                      </a:r>
                      <a:r>
                        <a:rPr sz="9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汇总清单、</a:t>
                      </a:r>
                      <a:endParaRPr lang="SimSun" altLang="SimSun" sz="900" dirty="0"/>
                    </a:p>
                    <a:p>
                      <a:pPr algn="l" rtl="0" eaLnBrk="0">
                        <a:lnSpc>
                          <a:spcPct val="121000"/>
                        </a:lnSpc>
                        <a:tabLst/>
                      </a:pPr>
                      <a:endParaRPr lang="Arial" altLang="Arial" sz="300" dirty="0"/>
                    </a:p>
                    <a:p>
                      <a:pPr marL="74294" indent="1905" algn="l" rtl="0" eaLnBrk="0">
                        <a:lnSpc>
                          <a:spcPct val="131000"/>
                        </a:lnSpc>
                        <a:tabLst/>
                      </a:pP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商品分类汇总</a:t>
                      </a:r>
                      <a:r>
                        <a:rPr sz="9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    </a:t>
                      </a:r>
                      <a:r>
                        <a:rPr sz="9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清单、结算明细</a:t>
                      </a:r>
                      <a:r>
                        <a:rPr sz="9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  </a:t>
                      </a:r>
                      <a:r>
                        <a:rPr sz="9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清单</a:t>
                      </a:r>
                      <a:endParaRPr lang="SimSun" altLang="SimSun" sz="9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  <a:tabLst/>
                      </a:pPr>
                      <a:endParaRPr lang="Arial" altLang="Arial" sz="900" dirty="0"/>
                    </a:p>
                    <a:p>
                      <a:pPr marL="75564" algn="l" rtl="0" eaLnBrk="0">
                        <a:lnSpc>
                          <a:spcPts val="1118"/>
                        </a:lnSpc>
                        <a:spcBef>
                          <a:spcPts val="7"/>
                        </a:spcBef>
                        <a:tabLst/>
                      </a:pPr>
                      <a:r>
                        <a:rPr sz="9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办公用品、</a:t>
                      </a:r>
                      <a:endParaRPr lang="SimSun" altLang="SimSun" sz="900" dirty="0"/>
                    </a:p>
                    <a:p>
                      <a:pPr marL="73660" algn="l" rtl="0" eaLnBrk="0">
                        <a:lnSpc>
                          <a:spcPct val="131000"/>
                        </a:lnSpc>
                        <a:spcBef>
                          <a:spcPts val="439"/>
                        </a:spcBef>
                        <a:tabLst/>
                      </a:pP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仪器设备（商品  </a:t>
                      </a:r>
                      <a:r>
                        <a:rPr sz="9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单价≥1000.0</a:t>
                      </a:r>
                      <a:r>
                        <a:rPr sz="9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0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  </a:t>
                      </a:r>
                      <a:r>
                        <a:rPr sz="9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元）、</a:t>
                      </a:r>
                      <a:endParaRPr lang="SimSun" altLang="SimSun" sz="900" dirty="0"/>
                    </a:p>
                    <a:p>
                      <a:pPr algn="l" rtl="0" eaLnBrk="0">
                        <a:lnSpc>
                          <a:spcPct val="121000"/>
                        </a:lnSpc>
                        <a:tabLst/>
                      </a:pPr>
                      <a:endParaRPr lang="Arial" altLang="Arial" sz="300" dirty="0"/>
                    </a:p>
                    <a:p>
                      <a:pPr marL="76200" algn="l" rtl="0" eaLnBrk="0">
                        <a:lnSpc>
                          <a:spcPct val="124000"/>
                        </a:lnSpc>
                        <a:spcBef>
                          <a:spcPts val="3"/>
                        </a:spcBef>
                        <a:tabLst/>
                      </a:pP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实验服务、动物</a:t>
                      </a:r>
                      <a:r>
                        <a:rPr sz="9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  </a:t>
                      </a: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实验服务</a:t>
                      </a:r>
                      <a:endParaRPr lang="SimSun" altLang="SimSun" sz="9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7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7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8000"/>
                        </a:lnSpc>
                        <a:tabLst/>
                      </a:pPr>
                      <a:endParaRPr lang="Arial" altLang="Arial" sz="1000" dirty="0"/>
                    </a:p>
                    <a:p>
                      <a:pPr marL="82550" algn="l" rtl="0" eaLnBrk="0">
                        <a:lnSpc>
                          <a:spcPct val="85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9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12440300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MB</a:t>
                      </a:r>
                      <a:r>
                        <a:rPr sz="9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2C4761</a:t>
                      </a:r>
                      <a:r>
                        <a:rPr sz="9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2Y</a:t>
                      </a:r>
                      <a:endParaRPr lang="SimSun" altLang="SimSun" sz="9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06" name="textbox 306"/>
          <p:cNvSpPr/>
          <p:nvPr/>
        </p:nvSpPr>
        <p:spPr>
          <a:xfrm>
            <a:off x="3715308" y="9807333"/>
            <a:ext cx="135254" cy="12763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4679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74000"/>
              </a:lnSpc>
              <a:tabLst/>
            </a:pPr>
            <a:r>
              <a:rPr sz="900" kern="0" spc="-3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25</a:t>
            </a:r>
            <a:endParaRPr lang="Calibri" altLang="Calibri" sz="9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8" name="table 308"/>
          <p:cNvGraphicFramePr>
            <a:graphicFrameLocks noGrp="1"/>
          </p:cNvGraphicFramePr>
          <p:nvPr/>
        </p:nvGraphicFramePr>
        <p:xfrm>
          <a:off x="1130427" y="1488440"/>
          <a:ext cx="5911214" cy="8237855"/>
        </p:xfrm>
        <a:graphic>
          <a:graphicData uri="http://schemas.openxmlformats.org/drawingml/2006/table">
            <a:tbl>
              <a:tblPr/>
              <a:tblGrid>
                <a:gridCol w="831214"/>
                <a:gridCol w="552450"/>
                <a:gridCol w="523875"/>
                <a:gridCol w="959485"/>
                <a:gridCol w="1126489"/>
                <a:gridCol w="619125"/>
                <a:gridCol w="1298575"/>
              </a:tblGrid>
              <a:tr h="80200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58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8685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78739" indent="-635" algn="l" rtl="0" eaLnBrk="0">
                        <a:lnSpc>
                          <a:spcPct val="124000"/>
                        </a:lnSpc>
                        <a:tabLst/>
                      </a:pP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南方医科大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   </a:t>
                      </a: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学深圳医院</a:t>
                      </a:r>
                      <a:endParaRPr lang="SimSun" altLang="SimSun" sz="9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58000"/>
                        </a:lnSpc>
                        <a:tabLst/>
                      </a:pPr>
                      <a:endParaRPr lang="Arial" altLang="Arial" sz="1000" dirty="0"/>
                    </a:p>
                    <a:p>
                      <a:pPr marL="76835" indent="-3175" algn="l" rtl="0" eaLnBrk="0">
                        <a:lnSpc>
                          <a:spcPct val="124000"/>
                        </a:lnSpc>
                        <a:spcBef>
                          <a:spcPts val="7"/>
                        </a:spcBef>
                        <a:tabLst/>
                      </a:pP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拍照验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   </a:t>
                      </a:r>
                      <a:r>
                        <a:rPr sz="9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收</a:t>
                      </a:r>
                      <a:endParaRPr lang="SimSun" altLang="SimSun" sz="9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  <a:tabLst/>
                      </a:pPr>
                      <a:endParaRPr lang="Arial" altLang="Arial" sz="900" dirty="0"/>
                    </a:p>
                    <a:p>
                      <a:pPr marL="74294" indent="-1270" algn="l" rtl="0" eaLnBrk="0">
                        <a:lnSpc>
                          <a:spcPct val="131000"/>
                        </a:lnSpc>
                        <a:spcBef>
                          <a:spcPts val="5"/>
                        </a:spcBef>
                        <a:tabLst/>
                      </a:pP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采购人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  </a:t>
                      </a: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自行结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  </a:t>
                      </a:r>
                      <a:r>
                        <a:rPr sz="9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算</a:t>
                      </a:r>
                      <a:endParaRPr lang="SimSun" altLang="SimSun" sz="9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6000"/>
                        </a:lnSpc>
                        <a:tabLst/>
                      </a:pPr>
                      <a:endParaRPr lang="Arial" altLang="Arial" sz="200" dirty="0"/>
                    </a:p>
                    <a:p>
                      <a:pPr marL="75564" indent="-2540" algn="l" rtl="0" eaLnBrk="0">
                        <a:lnSpc>
                          <a:spcPct val="134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9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送货单、发票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   </a:t>
                      </a:r>
                      <a:r>
                        <a:rPr sz="9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（随货）</a:t>
                      </a:r>
                      <a:r>
                        <a:rPr sz="900" kern="0" spc="-2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 </a:t>
                      </a:r>
                      <a:r>
                        <a:rPr sz="9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、验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   </a:t>
                      </a: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收单（采购人</a:t>
                      </a:r>
                      <a:r>
                        <a:rPr sz="9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   </a:t>
                      </a:r>
                      <a:r>
                        <a:rPr sz="9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打印）</a:t>
                      </a:r>
                      <a:endParaRPr lang="SimSun" altLang="SimSun" sz="9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18000"/>
                        </a:lnSpc>
                        <a:tabLst/>
                      </a:pPr>
                      <a:endParaRPr lang="Arial" altLang="Arial" sz="1000" dirty="0"/>
                    </a:p>
                    <a:p>
                      <a:pPr marL="83185" algn="l" rtl="0" eaLnBrk="0">
                        <a:lnSpc>
                          <a:spcPct val="86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9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12440300319583850J</a:t>
                      </a:r>
                      <a:endParaRPr lang="SimSun" altLang="SimSun" sz="9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771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  <a:tabLst/>
                      </a:pPr>
                      <a:endParaRPr lang="Arial" altLang="Arial" sz="900" dirty="0"/>
                    </a:p>
                    <a:p>
                      <a:pPr marL="78739" indent="-635" algn="l" rtl="0" eaLnBrk="0">
                        <a:lnSpc>
                          <a:spcPct val="131000"/>
                        </a:lnSpc>
                        <a:spcBef>
                          <a:spcPts val="6"/>
                        </a:spcBef>
                        <a:tabLst/>
                      </a:pP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南方医科大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   </a:t>
                      </a: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学第七附属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   </a:t>
                      </a:r>
                      <a:r>
                        <a:rPr sz="9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医院</a:t>
                      </a:r>
                      <a:endParaRPr lang="SimSun" altLang="SimSun" sz="9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59000"/>
                        </a:lnSpc>
                        <a:tabLst/>
                      </a:pPr>
                      <a:endParaRPr lang="Arial" altLang="Arial" sz="1000" dirty="0"/>
                    </a:p>
                    <a:p>
                      <a:pPr marL="77469" indent="15875" algn="l" rtl="0" eaLnBrk="0">
                        <a:lnSpc>
                          <a:spcPct val="124000"/>
                        </a:lnSpc>
                        <a:spcBef>
                          <a:spcPts val="4"/>
                        </a:spcBef>
                        <a:tabLst/>
                      </a:pP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自行验  </a:t>
                      </a:r>
                      <a:r>
                        <a:rPr sz="9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收</a:t>
                      </a:r>
                      <a:endParaRPr lang="SimSun" altLang="SimSun" sz="9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  <a:tabLst/>
                      </a:pPr>
                      <a:endParaRPr lang="Arial" altLang="Arial" sz="900" dirty="0"/>
                    </a:p>
                    <a:p>
                      <a:pPr marL="74294" indent="-1270" algn="l" rtl="0" eaLnBrk="0">
                        <a:lnSpc>
                          <a:spcPct val="131000"/>
                        </a:lnSpc>
                        <a:spcBef>
                          <a:spcPts val="3"/>
                        </a:spcBef>
                        <a:tabLst/>
                      </a:pP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采购人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  </a:t>
                      </a: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自行结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  </a:t>
                      </a:r>
                      <a:r>
                        <a:rPr sz="9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算</a:t>
                      </a:r>
                      <a:endParaRPr lang="SimSun" altLang="SimSun" sz="9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  <a:tabLst/>
                      </a:pPr>
                      <a:endParaRPr lang="Arial" altLang="Arial" sz="900" dirty="0"/>
                    </a:p>
                    <a:p>
                      <a:pPr marL="73660" indent="1905" algn="l" rtl="0" eaLnBrk="0">
                        <a:lnSpc>
                          <a:spcPct val="131000"/>
                        </a:lnSpc>
                        <a:spcBef>
                          <a:spcPts val="3"/>
                        </a:spcBef>
                        <a:tabLst/>
                      </a:pPr>
                      <a:r>
                        <a:rPr sz="9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发票，送货单，</a:t>
                      </a:r>
                      <a:r>
                        <a:rPr sz="9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 </a:t>
                      </a:r>
                      <a:r>
                        <a:rPr sz="9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验收单（采购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   </a:t>
                      </a:r>
                      <a:r>
                        <a:rPr sz="9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人打印）</a:t>
                      </a:r>
                      <a:endParaRPr lang="SimSun" altLang="SimSun" sz="9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7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18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9503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83185" algn="l" rtl="0" eaLnBrk="0">
                        <a:lnSpc>
                          <a:spcPct val="85000"/>
                        </a:lnSpc>
                        <a:tabLst/>
                      </a:pPr>
                      <a:r>
                        <a:rPr sz="9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124406054560805632</a:t>
                      </a:r>
                      <a:endParaRPr lang="SimSun" altLang="SimSun" sz="9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183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  <a:tabLst/>
                      </a:pPr>
                      <a:endParaRPr lang="Arial" altLang="Arial" sz="600" dirty="0"/>
                    </a:p>
                    <a:p>
                      <a:pPr marL="78739" indent="-635" algn="l" rtl="0" eaLnBrk="0">
                        <a:lnSpc>
                          <a:spcPct val="131000"/>
                        </a:lnSpc>
                        <a:spcBef>
                          <a:spcPts val="4"/>
                        </a:spcBef>
                        <a:tabLst/>
                      </a:pP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南方医科大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   </a:t>
                      </a: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学第五附属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   </a:t>
                      </a:r>
                      <a:r>
                        <a:rPr sz="9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医院</a:t>
                      </a:r>
                      <a:endParaRPr lang="SimSun" altLang="SimSun" sz="9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7000"/>
                        </a:lnSpc>
                        <a:tabLst/>
                      </a:pPr>
                      <a:endParaRPr lang="Arial" altLang="Arial" sz="1000" dirty="0"/>
                    </a:p>
                    <a:p>
                      <a:pPr marL="76835" indent="-3175" algn="l" rtl="0" eaLnBrk="0">
                        <a:lnSpc>
                          <a:spcPct val="124000"/>
                        </a:lnSpc>
                        <a:spcBef>
                          <a:spcPts val="4"/>
                        </a:spcBef>
                        <a:tabLst/>
                      </a:pP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拍照验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   </a:t>
                      </a:r>
                      <a:r>
                        <a:rPr sz="9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收</a:t>
                      </a:r>
                      <a:endParaRPr lang="SimSun" altLang="SimSun" sz="9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  <a:tabLst/>
                      </a:pPr>
                      <a:endParaRPr lang="Arial" altLang="Arial" sz="600" dirty="0"/>
                    </a:p>
                    <a:p>
                      <a:pPr marL="74294" indent="-1270" algn="l" rtl="0" eaLnBrk="0">
                        <a:lnSpc>
                          <a:spcPct val="131000"/>
                        </a:lnSpc>
                        <a:tabLst/>
                      </a:pP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采购人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  </a:t>
                      </a: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自行结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  </a:t>
                      </a:r>
                      <a:r>
                        <a:rPr sz="9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算</a:t>
                      </a:r>
                      <a:endParaRPr lang="SimSun" altLang="SimSun" sz="9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7000"/>
                        </a:lnSpc>
                        <a:tabLst/>
                      </a:pPr>
                      <a:endParaRPr lang="Arial" altLang="Arial" sz="1000" dirty="0"/>
                    </a:p>
                    <a:p>
                      <a:pPr marL="76200" algn="l" rtl="0" eaLnBrk="0">
                        <a:lnSpc>
                          <a:spcPct val="92000"/>
                        </a:lnSpc>
                        <a:spcBef>
                          <a:spcPts val="4"/>
                        </a:spcBef>
                        <a:tabLst/>
                      </a:pP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发票+平台送</a:t>
                      </a:r>
                      <a:endParaRPr lang="SimSun" altLang="SimSun" sz="900" dirty="0"/>
                    </a:p>
                    <a:p>
                      <a:pPr marL="76835" algn="l" rtl="0" eaLnBrk="0">
                        <a:lnSpc>
                          <a:spcPts val="1559"/>
                        </a:lnSpc>
                        <a:tabLst/>
                      </a:pPr>
                      <a:r>
                        <a:rPr sz="9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货单</a:t>
                      </a:r>
                      <a:endParaRPr lang="SimSun" altLang="SimSun" sz="9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92000"/>
                        </a:lnSpc>
                        <a:tabLst/>
                      </a:pPr>
                      <a:endParaRPr lang="Arial" altLang="Arial" sz="1000" dirty="0"/>
                    </a:p>
                    <a:p>
                      <a:pPr marL="74930" algn="l" rtl="0" eaLnBrk="0">
                        <a:lnSpc>
                          <a:spcPts val="1118"/>
                        </a:lnSpc>
                        <a:spcBef>
                          <a:spcPts val="3"/>
                        </a:spcBef>
                        <a:tabLst/>
                      </a:pPr>
                      <a:r>
                        <a:rPr sz="9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危化品、办公用品</a:t>
                      </a:r>
                      <a:endParaRPr lang="SimSun" altLang="SimSun" sz="9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3000"/>
                        </a:lnSpc>
                        <a:tabLst/>
                      </a:pPr>
                      <a:endParaRPr lang="Arial" altLang="Arial" sz="1000" dirty="0"/>
                    </a:p>
                    <a:p>
                      <a:pPr marL="83185" algn="l" rtl="0" eaLnBrk="0">
                        <a:lnSpc>
                          <a:spcPct val="85000"/>
                        </a:lnSpc>
                        <a:spcBef>
                          <a:spcPts val="6"/>
                        </a:spcBef>
                        <a:tabLst/>
                      </a:pPr>
                      <a:r>
                        <a:rPr sz="9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12440000314905961Q</a:t>
                      </a:r>
                      <a:endParaRPr lang="SimSun" altLang="SimSun" sz="9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506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11000"/>
                        </a:lnSpc>
                        <a:tabLst/>
                      </a:pPr>
                      <a:endParaRPr lang="Arial" altLang="Arial" sz="1000" dirty="0"/>
                    </a:p>
                    <a:p>
                      <a:pPr marL="78739" indent="-635" algn="l" rtl="0" eaLnBrk="0">
                        <a:lnSpc>
                          <a:spcPct val="131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南方医科大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   </a:t>
                      </a: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学皮肤病医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   </a:t>
                      </a: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院</a:t>
                      </a:r>
                      <a:endParaRPr lang="SimSun" altLang="SimSun" sz="9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3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43000"/>
                        </a:lnSpc>
                        <a:tabLst/>
                      </a:pPr>
                      <a:endParaRPr lang="Arial" altLang="Arial" sz="1000" dirty="0"/>
                    </a:p>
                    <a:p>
                      <a:pPr marL="77469" indent="15875" algn="l" rtl="0" eaLnBrk="0">
                        <a:lnSpc>
                          <a:spcPct val="124000"/>
                        </a:lnSpc>
                        <a:spcBef>
                          <a:spcPts val="3"/>
                        </a:spcBef>
                        <a:tabLst/>
                      </a:pP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自行验  </a:t>
                      </a:r>
                      <a:r>
                        <a:rPr sz="9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收</a:t>
                      </a:r>
                      <a:endParaRPr lang="SimSun" altLang="SimSun" sz="9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10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7607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74294" indent="-1270" algn="l" rtl="0" eaLnBrk="0">
                        <a:lnSpc>
                          <a:spcPct val="131000"/>
                        </a:lnSpc>
                        <a:tabLst/>
                      </a:pP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采购人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  </a:t>
                      </a: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自行结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  </a:t>
                      </a:r>
                      <a:r>
                        <a:rPr sz="9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算</a:t>
                      </a:r>
                      <a:endParaRPr lang="SimSun" altLang="SimSun" sz="9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2000"/>
                        </a:lnSpc>
                        <a:tabLst/>
                      </a:pPr>
                      <a:endParaRPr lang="Arial" altLang="Arial" sz="200" dirty="0"/>
                    </a:p>
                    <a:p>
                      <a:pPr marL="73660" indent="1905" algn="l" rtl="0" eaLnBrk="0">
                        <a:lnSpc>
                          <a:spcPct val="138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发票+验收出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    </a:t>
                      </a:r>
                      <a:r>
                        <a:rPr sz="9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入库单（采购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   </a:t>
                      </a:r>
                      <a:r>
                        <a:rPr sz="9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人打印，打印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   </a:t>
                      </a:r>
                      <a:r>
                        <a:rPr sz="9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入口：结算管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   </a:t>
                      </a: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理-我的结算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    </a:t>
                      </a: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单）</a:t>
                      </a:r>
                      <a:endParaRPr lang="SimSun" altLang="SimSun" sz="9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1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21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21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8794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83185" algn="l" rtl="0" eaLnBrk="0">
                        <a:lnSpc>
                          <a:spcPct val="85000"/>
                        </a:lnSpc>
                        <a:tabLst/>
                      </a:pPr>
                      <a:r>
                        <a:rPr sz="9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124400004558587321</a:t>
                      </a:r>
                      <a:endParaRPr lang="SimSun" altLang="SimSun" sz="9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318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7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17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17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6798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78739" indent="-635" algn="l" rtl="0" eaLnBrk="0">
                        <a:lnSpc>
                          <a:spcPct val="124000"/>
                        </a:lnSpc>
                        <a:tabLst/>
                      </a:pP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南方医科大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   </a:t>
                      </a: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学</a:t>
                      </a:r>
                      <a:endParaRPr lang="SimSun" altLang="SimSun" sz="9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7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17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17000"/>
                        </a:lnSpc>
                        <a:tabLst/>
                      </a:pPr>
                      <a:endParaRPr lang="Arial" altLang="Arial" sz="1000" dirty="0"/>
                    </a:p>
                    <a:p>
                      <a:pPr marL="77469" indent="15875" algn="l" rtl="0" eaLnBrk="0">
                        <a:lnSpc>
                          <a:spcPct val="124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自行验  </a:t>
                      </a:r>
                      <a:r>
                        <a:rPr sz="9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收</a:t>
                      </a:r>
                      <a:endParaRPr lang="SimSun" altLang="SimSun" sz="9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11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8978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73660" indent="2540" algn="l" rtl="0" eaLnBrk="0">
                        <a:lnSpc>
                          <a:spcPct val="134000"/>
                        </a:lnSpc>
                        <a:tabLst/>
                      </a:pPr>
                      <a:r>
                        <a:rPr sz="9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统一结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  </a:t>
                      </a:r>
                      <a:r>
                        <a:rPr sz="9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算/课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   </a:t>
                      </a: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题组自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  </a:t>
                      </a:r>
                      <a:r>
                        <a:rPr sz="9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结算</a:t>
                      </a:r>
                      <a:endParaRPr lang="SimSun" altLang="SimSun" sz="9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0000"/>
                        </a:lnSpc>
                        <a:tabLst/>
                      </a:pPr>
                      <a:endParaRPr lang="Arial" altLang="Arial" sz="200" dirty="0"/>
                    </a:p>
                    <a:p>
                      <a:pPr marL="73660" algn="l" rtl="0" eaLnBrk="0">
                        <a:lnSpc>
                          <a:spcPts val="1122"/>
                        </a:lnSpc>
                        <a:tabLst/>
                      </a:pP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课题组自结</a:t>
                      </a:r>
                      <a:endParaRPr lang="SimSun" altLang="SimSun" sz="900" dirty="0"/>
                    </a:p>
                    <a:p>
                      <a:pPr algn="l" rtl="0" eaLnBrk="0">
                        <a:lnSpc>
                          <a:spcPct val="116000"/>
                        </a:lnSpc>
                        <a:tabLst/>
                      </a:pPr>
                      <a:endParaRPr lang="Arial" altLang="Arial" sz="300" dirty="0"/>
                    </a:p>
                    <a:p>
                      <a:pPr marL="74294" indent="635" algn="l" rtl="0" eaLnBrk="0">
                        <a:lnSpc>
                          <a:spcPct val="138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9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算：送货单、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   </a:t>
                      </a:r>
                      <a:r>
                        <a:rPr sz="9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发票（随货）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   </a:t>
                      </a:r>
                      <a:r>
                        <a:rPr sz="9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集中结算：发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   </a:t>
                      </a: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票+结算明细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    </a:t>
                      </a: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单+结算汇总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    </a:t>
                      </a:r>
                      <a:r>
                        <a:rPr sz="9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单</a:t>
                      </a:r>
                      <a:endParaRPr lang="SimSun" altLang="SimSun" sz="9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7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17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17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6798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74930" indent="635" algn="l" rtl="0" eaLnBrk="0">
                        <a:lnSpc>
                          <a:spcPct val="124000"/>
                        </a:lnSpc>
                        <a:tabLst/>
                      </a:pPr>
                      <a:r>
                        <a:rPr sz="9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办公用品、仪器设</a:t>
                      </a:r>
                      <a:r>
                        <a:rPr sz="9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  </a:t>
                      </a:r>
                      <a:r>
                        <a:rPr sz="9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备</a:t>
                      </a:r>
                      <a:endParaRPr lang="SimSun" altLang="SimSun" sz="9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4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4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4000"/>
                        </a:lnSpc>
                        <a:tabLst/>
                      </a:pPr>
                      <a:endParaRPr lang="Arial" altLang="Arial" sz="1000" dirty="0"/>
                    </a:p>
                    <a:p>
                      <a:pPr marL="73660" algn="l" rtl="0" eaLnBrk="0">
                        <a:lnSpc>
                          <a:spcPts val="1122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无要求</a:t>
                      </a:r>
                      <a:endParaRPr lang="SimSun" altLang="SimSun" sz="9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7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7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7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7105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83185" algn="l" rtl="0" eaLnBrk="0">
                        <a:lnSpc>
                          <a:spcPct val="85000"/>
                        </a:lnSpc>
                        <a:tabLst/>
                      </a:pPr>
                      <a:r>
                        <a:rPr sz="9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12440000771868596D</a:t>
                      </a:r>
                      <a:endParaRPr lang="SimSun" altLang="SimSun" sz="9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182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5000"/>
                        </a:lnSpc>
                        <a:tabLst/>
                      </a:pPr>
                      <a:endParaRPr lang="Arial" altLang="Arial" sz="1000" dirty="0"/>
                    </a:p>
                    <a:p>
                      <a:pPr marL="78739" indent="-635" algn="l" rtl="0" eaLnBrk="0">
                        <a:lnSpc>
                          <a:spcPct val="124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南方医科大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   </a:t>
                      </a: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学珠江医院</a:t>
                      </a:r>
                      <a:endParaRPr lang="SimSun" altLang="SimSun" sz="9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4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9053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77469" indent="15875" algn="l" rtl="0" eaLnBrk="0">
                        <a:lnSpc>
                          <a:spcPct val="124000"/>
                        </a:lnSpc>
                        <a:tabLst/>
                      </a:pP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自行验  </a:t>
                      </a:r>
                      <a:r>
                        <a:rPr sz="9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收</a:t>
                      </a:r>
                      <a:endParaRPr lang="SimSun" altLang="SimSun" sz="9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3000"/>
                        </a:lnSpc>
                        <a:tabLst/>
                      </a:pPr>
                      <a:endParaRPr lang="Arial" altLang="Arial" sz="400" dirty="0"/>
                    </a:p>
                    <a:p>
                      <a:pPr marL="74294" indent="-1270" algn="l" rtl="0" eaLnBrk="0">
                        <a:lnSpc>
                          <a:spcPct val="131000"/>
                        </a:lnSpc>
                        <a:spcBef>
                          <a:spcPts val="3"/>
                        </a:spcBef>
                        <a:tabLst/>
                      </a:pP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采购人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  </a:t>
                      </a: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自行结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  </a:t>
                      </a:r>
                      <a:r>
                        <a:rPr sz="9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算</a:t>
                      </a:r>
                      <a:endParaRPr lang="SimSun" altLang="SimSun" sz="9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4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9053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140335" indent="-64135" algn="l" rtl="0" eaLnBrk="0">
                        <a:lnSpc>
                          <a:spcPct val="124000"/>
                        </a:lnSpc>
                        <a:tabLst/>
                      </a:pP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发票、送货单</a:t>
                      </a:r>
                      <a:r>
                        <a:rPr sz="9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   </a:t>
                      </a: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（平台打印）</a:t>
                      </a:r>
                      <a:endParaRPr lang="SimSun" altLang="SimSun" sz="9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5000"/>
                        </a:lnSpc>
                        <a:tabLst/>
                      </a:pPr>
                      <a:endParaRPr lang="Arial" altLang="Arial" sz="1000" dirty="0"/>
                    </a:p>
                    <a:p>
                      <a:pPr marL="74930" indent="635" algn="l" rtl="0" eaLnBrk="0">
                        <a:lnSpc>
                          <a:spcPct val="124000"/>
                        </a:lnSpc>
                        <a:spcBef>
                          <a:spcPts val="6"/>
                        </a:spcBef>
                        <a:tabLst/>
                      </a:pPr>
                      <a:r>
                        <a:rPr sz="9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办公用品、仪器设</a:t>
                      </a:r>
                      <a:r>
                        <a:rPr sz="9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  </a:t>
                      </a:r>
                      <a:r>
                        <a:rPr sz="9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备</a:t>
                      </a:r>
                      <a:endParaRPr lang="SimSun" altLang="SimSun" sz="9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92000"/>
                        </a:lnSpc>
                        <a:tabLst/>
                      </a:pPr>
                      <a:endParaRPr lang="Arial" altLang="Arial" sz="1000" dirty="0"/>
                    </a:p>
                    <a:p>
                      <a:pPr marL="83185" algn="l" rtl="0" eaLnBrk="0">
                        <a:lnSpc>
                          <a:spcPct val="85000"/>
                        </a:lnSpc>
                        <a:spcBef>
                          <a:spcPts val="6"/>
                        </a:spcBef>
                        <a:tabLst/>
                      </a:pPr>
                      <a:r>
                        <a:rPr sz="9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124400007256275054</a:t>
                      </a:r>
                      <a:endParaRPr lang="SimSun" altLang="SimSun" sz="9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261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  <a:tabLst/>
                      </a:pPr>
                      <a:endParaRPr lang="Arial" altLang="Arial" sz="900" dirty="0"/>
                    </a:p>
                    <a:p>
                      <a:pPr marL="78739" indent="-635" algn="l" rtl="0" eaLnBrk="0">
                        <a:lnSpc>
                          <a:spcPct val="124000"/>
                        </a:lnSpc>
                        <a:spcBef>
                          <a:spcPts val="7"/>
                        </a:spcBef>
                        <a:tabLst/>
                      </a:pP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南方医科大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   </a:t>
                      </a: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学南方医院</a:t>
                      </a:r>
                      <a:endParaRPr lang="SimSun" altLang="SimSun" sz="9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  <a:tabLst/>
                      </a:pPr>
                      <a:endParaRPr lang="Arial" altLang="Arial" sz="900" dirty="0"/>
                    </a:p>
                    <a:p>
                      <a:pPr algn="l" rtl="0" eaLnBrk="0">
                        <a:lnSpc>
                          <a:spcPct val="8766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76200" algn="l" rtl="0" eaLnBrk="0">
                        <a:lnSpc>
                          <a:spcPct val="124000"/>
                        </a:lnSpc>
                        <a:tabLst/>
                      </a:pPr>
                      <a:r>
                        <a:rPr sz="9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统一验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   </a:t>
                      </a: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货</a:t>
                      </a:r>
                      <a:endParaRPr lang="SimSun" altLang="SimSun" sz="9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2000"/>
                        </a:lnSpc>
                        <a:tabLst/>
                      </a:pPr>
                      <a:endParaRPr lang="Arial" altLang="Arial" sz="200" dirty="0"/>
                    </a:p>
                    <a:p>
                      <a:pPr marL="74294" indent="-1270" algn="l" rtl="0" eaLnBrk="0">
                        <a:lnSpc>
                          <a:spcPct val="131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采购人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  </a:t>
                      </a: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自行结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  </a:t>
                      </a:r>
                      <a:r>
                        <a:rPr sz="9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算</a:t>
                      </a:r>
                      <a:endParaRPr lang="SimSun" altLang="SimSun" sz="9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  <a:tabLst/>
                      </a:pPr>
                      <a:endParaRPr lang="Arial" altLang="Arial" sz="900" dirty="0"/>
                    </a:p>
                    <a:p>
                      <a:pPr marL="140335" indent="-64135" algn="l" rtl="0" eaLnBrk="0">
                        <a:lnSpc>
                          <a:spcPct val="124000"/>
                        </a:lnSpc>
                        <a:spcBef>
                          <a:spcPts val="3"/>
                        </a:spcBef>
                        <a:tabLst/>
                      </a:pP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发票、送货单</a:t>
                      </a:r>
                      <a:r>
                        <a:rPr sz="9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   </a:t>
                      </a: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（平台打印）</a:t>
                      </a:r>
                      <a:endParaRPr lang="SimSun" altLang="SimSun" sz="9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57000"/>
                        </a:lnSpc>
                        <a:tabLst/>
                      </a:pPr>
                      <a:endParaRPr lang="Arial" altLang="Arial" sz="1000" dirty="0"/>
                    </a:p>
                    <a:p>
                      <a:pPr marL="75564" algn="l" rtl="0" eaLnBrk="0">
                        <a:lnSpc>
                          <a:spcPts val="1122"/>
                        </a:lnSpc>
                        <a:tabLst/>
                      </a:pPr>
                      <a:r>
                        <a:rPr sz="9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5</a:t>
                      </a:r>
                      <a:r>
                        <a:rPr sz="900" kern="0" spc="-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 </a:t>
                      </a:r>
                      <a:r>
                        <a:rPr sz="9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万以上</a:t>
                      </a:r>
                      <a:endParaRPr lang="SimSun" altLang="SimSun" sz="9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69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6238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83185" algn="l" rtl="0" eaLnBrk="0">
                        <a:lnSpc>
                          <a:spcPct val="86000"/>
                        </a:lnSpc>
                        <a:tabLst/>
                      </a:pPr>
                      <a:r>
                        <a:rPr sz="9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12440000737590121J</a:t>
                      </a:r>
                      <a:endParaRPr lang="SimSun" altLang="SimSun" sz="9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151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  <a:tabLst/>
                      </a:pPr>
                      <a:endParaRPr lang="Arial" altLang="Arial" sz="500" dirty="0"/>
                    </a:p>
                    <a:p>
                      <a:pPr marL="78739" indent="-635" algn="l" rtl="0" eaLnBrk="0">
                        <a:lnSpc>
                          <a:spcPct val="131000"/>
                        </a:lnSpc>
                        <a:spcBef>
                          <a:spcPts val="5"/>
                        </a:spcBef>
                        <a:tabLst/>
                      </a:pP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南方医科大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   </a:t>
                      </a: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学第三附属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   </a:t>
                      </a:r>
                      <a:r>
                        <a:rPr sz="9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医院</a:t>
                      </a:r>
                      <a:endParaRPr lang="SimSun" altLang="SimSun" sz="9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6471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77469" indent="15875" algn="l" rtl="0" eaLnBrk="0">
                        <a:lnSpc>
                          <a:spcPct val="124000"/>
                        </a:lnSpc>
                        <a:tabLst/>
                      </a:pP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自行验  </a:t>
                      </a:r>
                      <a:r>
                        <a:rPr sz="9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收</a:t>
                      </a:r>
                      <a:endParaRPr lang="SimSun" altLang="SimSun" sz="9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  <a:tabLst/>
                      </a:pPr>
                      <a:endParaRPr lang="Arial" altLang="Arial" sz="500" dirty="0"/>
                    </a:p>
                    <a:p>
                      <a:pPr marL="74294" indent="-1270" algn="l" rtl="0" eaLnBrk="0">
                        <a:lnSpc>
                          <a:spcPct val="131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采购人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  </a:t>
                      </a: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自行结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  </a:t>
                      </a:r>
                      <a:r>
                        <a:rPr sz="9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算</a:t>
                      </a:r>
                      <a:endParaRPr lang="SimSun" altLang="SimSun" sz="9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6471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140335" indent="-64135" algn="l" rtl="0" eaLnBrk="0">
                        <a:lnSpc>
                          <a:spcPct val="124000"/>
                        </a:lnSpc>
                        <a:tabLst/>
                      </a:pP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发票、送货单</a:t>
                      </a:r>
                      <a:r>
                        <a:rPr sz="9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   </a:t>
                      </a: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（平台打印）</a:t>
                      </a:r>
                      <a:endParaRPr lang="SimSun" altLang="SimSun" sz="9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1000"/>
                        </a:lnSpc>
                        <a:tabLst/>
                      </a:pPr>
                      <a:endParaRPr lang="Arial" altLang="Arial" sz="1000" dirty="0"/>
                    </a:p>
                    <a:p>
                      <a:pPr marL="74930" indent="635" algn="l" rtl="0" eaLnBrk="0">
                        <a:lnSpc>
                          <a:spcPct val="124000"/>
                        </a:lnSpc>
                        <a:spcBef>
                          <a:spcPts val="3"/>
                        </a:spcBef>
                        <a:tabLst/>
                      </a:pPr>
                      <a:r>
                        <a:rPr sz="9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办公用品、仪器设</a:t>
                      </a:r>
                      <a:r>
                        <a:rPr sz="9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  </a:t>
                      </a:r>
                      <a:r>
                        <a:rPr sz="9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备</a:t>
                      </a:r>
                      <a:endParaRPr lang="SimSun" altLang="SimSun" sz="9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98000"/>
                        </a:lnSpc>
                        <a:tabLst/>
                      </a:pPr>
                      <a:endParaRPr lang="Arial" altLang="Arial" sz="1000" dirty="0"/>
                    </a:p>
                    <a:p>
                      <a:pPr marL="83185" algn="l" rtl="0" eaLnBrk="0">
                        <a:lnSpc>
                          <a:spcPct val="85000"/>
                        </a:lnSpc>
                        <a:spcBef>
                          <a:spcPts val="3"/>
                        </a:spcBef>
                        <a:tabLst/>
                      </a:pPr>
                      <a:r>
                        <a:rPr sz="9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12440000455862491F</a:t>
                      </a:r>
                      <a:endParaRPr lang="SimSun" altLang="SimSun" sz="9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834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9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9056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78739" indent="-635" algn="l" rtl="0" eaLnBrk="0">
                        <a:lnSpc>
                          <a:spcPct val="124000"/>
                        </a:lnSpc>
                        <a:tabLst/>
                      </a:pP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南方医科大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   </a:t>
                      </a: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学口腔医院</a:t>
                      </a:r>
                      <a:endParaRPr lang="SimSun" altLang="SimSun" sz="9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9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9056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77469" indent="15875" algn="l" rtl="0" eaLnBrk="0">
                        <a:lnSpc>
                          <a:spcPct val="124000"/>
                        </a:lnSpc>
                        <a:tabLst/>
                      </a:pP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自行验  </a:t>
                      </a:r>
                      <a:r>
                        <a:rPr sz="9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收</a:t>
                      </a:r>
                      <a:endParaRPr lang="SimSun" altLang="SimSun" sz="9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  <a:tabLst/>
                      </a:pPr>
                      <a:endParaRPr lang="Arial" altLang="Arial" sz="500" dirty="0"/>
                    </a:p>
                    <a:p>
                      <a:pPr marL="74294" indent="-1270" algn="l" rtl="0" eaLnBrk="0">
                        <a:lnSpc>
                          <a:spcPct val="131000"/>
                        </a:lnSpc>
                        <a:spcBef>
                          <a:spcPts val="5"/>
                        </a:spcBef>
                        <a:tabLst/>
                      </a:pP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采购人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  </a:t>
                      </a: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自行结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  </a:t>
                      </a:r>
                      <a:r>
                        <a:rPr sz="9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算</a:t>
                      </a:r>
                      <a:endParaRPr lang="SimSun" altLang="SimSun" sz="9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9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9056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140335" indent="-64135" algn="l" rtl="0" eaLnBrk="0">
                        <a:lnSpc>
                          <a:spcPct val="124000"/>
                        </a:lnSpc>
                        <a:tabLst/>
                      </a:pP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发票、送货单</a:t>
                      </a:r>
                      <a:r>
                        <a:rPr sz="9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   </a:t>
                      </a: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（平台打印）</a:t>
                      </a:r>
                      <a:endParaRPr lang="SimSun" altLang="SimSun" sz="9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97000"/>
                        </a:lnSpc>
                        <a:tabLst/>
                      </a:pPr>
                      <a:endParaRPr lang="Arial" altLang="Arial" sz="1000" dirty="0"/>
                    </a:p>
                    <a:p>
                      <a:pPr marL="83185" algn="l" rtl="0" eaLnBrk="0">
                        <a:lnSpc>
                          <a:spcPct val="85000"/>
                        </a:lnSpc>
                        <a:spcBef>
                          <a:spcPts val="6"/>
                        </a:spcBef>
                        <a:tabLst/>
                      </a:pPr>
                      <a:r>
                        <a:rPr sz="9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124400004558572898</a:t>
                      </a:r>
                      <a:endParaRPr lang="SimSun" altLang="SimSun" sz="9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373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4000"/>
                        </a:lnSpc>
                        <a:tabLst/>
                      </a:pPr>
                      <a:endParaRPr lang="Arial" altLang="Arial" sz="1000" dirty="0"/>
                    </a:p>
                    <a:p>
                      <a:pPr marL="78739" indent="-635" algn="l" rtl="0" eaLnBrk="0">
                        <a:lnSpc>
                          <a:spcPct val="124000"/>
                        </a:lnSpc>
                        <a:spcBef>
                          <a:spcPts val="6"/>
                        </a:spcBef>
                        <a:tabLst/>
                      </a:pP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南方医科大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   </a:t>
                      </a: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学顺德医院</a:t>
                      </a:r>
                      <a:endParaRPr lang="SimSun" altLang="SimSun" sz="9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4000"/>
                        </a:lnSpc>
                        <a:tabLst/>
                      </a:pPr>
                      <a:endParaRPr lang="Arial" altLang="Arial" sz="1000" dirty="0"/>
                    </a:p>
                    <a:p>
                      <a:pPr marL="76835" indent="-3175" algn="l" rtl="0" eaLnBrk="0">
                        <a:lnSpc>
                          <a:spcPct val="124000"/>
                        </a:lnSpc>
                        <a:spcBef>
                          <a:spcPts val="3"/>
                        </a:spcBef>
                        <a:tabLst/>
                      </a:pP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拍照验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   </a:t>
                      </a:r>
                      <a:r>
                        <a:rPr sz="9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收</a:t>
                      </a:r>
                      <a:endParaRPr lang="SimSun" altLang="SimSun" sz="9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1000"/>
                        </a:lnSpc>
                        <a:tabLst/>
                      </a:pPr>
                      <a:endParaRPr lang="Arial" altLang="Arial" sz="400" dirty="0"/>
                    </a:p>
                    <a:p>
                      <a:pPr marL="74294" indent="-1270" algn="l" rtl="0" eaLnBrk="0">
                        <a:lnSpc>
                          <a:spcPct val="131000"/>
                        </a:lnSpc>
                        <a:spcBef>
                          <a:spcPts val="4"/>
                        </a:spcBef>
                        <a:tabLst/>
                      </a:pP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采购人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  </a:t>
                      </a: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自行结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  </a:t>
                      </a:r>
                      <a:r>
                        <a:rPr sz="9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算</a:t>
                      </a:r>
                      <a:endParaRPr lang="SimSun" altLang="SimSun" sz="9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1000"/>
                        </a:lnSpc>
                        <a:tabLst/>
                      </a:pPr>
                      <a:endParaRPr lang="Arial" altLang="Arial" sz="400" dirty="0"/>
                    </a:p>
                    <a:p>
                      <a:pPr marL="73660" indent="1905" algn="l" rtl="0" eaLnBrk="0">
                        <a:lnSpc>
                          <a:spcPct val="131000"/>
                        </a:lnSpc>
                        <a:spcBef>
                          <a:spcPts val="4"/>
                        </a:spcBef>
                        <a:tabLst/>
                      </a:pP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发票、送货单</a:t>
                      </a:r>
                      <a:r>
                        <a:rPr sz="9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   </a:t>
                      </a:r>
                      <a:r>
                        <a:rPr sz="9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（平台打印）</a:t>
                      </a:r>
                      <a:r>
                        <a:rPr sz="900" kern="0" spc="-2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 </a:t>
                      </a:r>
                      <a:r>
                        <a:rPr sz="9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、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 </a:t>
                      </a: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验收单</a:t>
                      </a:r>
                      <a:endParaRPr lang="SimSun" altLang="SimSun" sz="9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79000"/>
                        </a:lnSpc>
                        <a:tabLst/>
                      </a:pPr>
                      <a:endParaRPr lang="Arial" altLang="Arial" sz="1000" dirty="0"/>
                    </a:p>
                    <a:p>
                      <a:pPr marL="76200" algn="l" rtl="0" eaLnBrk="0">
                        <a:lnSpc>
                          <a:spcPts val="1118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管制类危化品</a:t>
                      </a:r>
                      <a:endParaRPr lang="SimSun" altLang="SimSun" sz="9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91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8631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83185" algn="l" rtl="0" eaLnBrk="0">
                        <a:lnSpc>
                          <a:spcPct val="85000"/>
                        </a:lnSpc>
                        <a:tabLst/>
                      </a:pPr>
                      <a:r>
                        <a:rPr sz="9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124406064560886379</a:t>
                      </a:r>
                      <a:endParaRPr lang="SimSun" altLang="SimSun" sz="9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10" name="textbox 310"/>
          <p:cNvSpPr/>
          <p:nvPr/>
        </p:nvSpPr>
        <p:spPr>
          <a:xfrm>
            <a:off x="1139400" y="1011187"/>
            <a:ext cx="1801495" cy="22860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4614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95000"/>
              </a:lnSpc>
              <a:tabLst/>
            </a:pPr>
            <a:r>
              <a:rPr sz="1400" kern="0" spc="-10" dirty="0">
                <a:ln w="5103" cap="flat" cmpd="sng">
                  <a:solidFill>
                    <a:srgbClr val="000000">
                      <a:alpha val="100000"/>
                    </a:srgbClr>
                  </a:solidFill>
                  <a:prstDash val="solid"/>
                  <a:bevel/>
                </a:ln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2.南方医单位结算要求</a:t>
            </a:r>
            <a:endParaRPr lang="SimSun" altLang="SimSun" sz="1400" dirty="0"/>
          </a:p>
        </p:txBody>
      </p:sp>
      <p:sp>
        <p:nvSpPr>
          <p:cNvPr id="312" name="textbox 312"/>
          <p:cNvSpPr/>
          <p:nvPr/>
        </p:nvSpPr>
        <p:spPr>
          <a:xfrm>
            <a:off x="3715308" y="9807333"/>
            <a:ext cx="135254" cy="12763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4679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74000"/>
              </a:lnSpc>
              <a:tabLst/>
            </a:pPr>
            <a:r>
              <a:rPr sz="900" kern="0" spc="-3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26</a:t>
            </a:r>
            <a:endParaRPr lang="Calibri" altLang="Calibri" sz="9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textbox 314"/>
          <p:cNvSpPr/>
          <p:nvPr/>
        </p:nvSpPr>
        <p:spPr>
          <a:xfrm>
            <a:off x="1136545" y="2013979"/>
            <a:ext cx="5313679" cy="775652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4614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95000"/>
              </a:lnSpc>
              <a:tabLst/>
            </a:pPr>
            <a:r>
              <a:rPr sz="1400" kern="0" spc="-10" dirty="0">
                <a:ln w="5103" cap="flat" cmpd="sng">
                  <a:solidFill>
                    <a:srgbClr val="000000">
                      <a:alpha val="100000"/>
                    </a:srgbClr>
                  </a:solidFill>
                  <a:prstDash val="solid"/>
                  <a:bevel/>
                </a:ln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验收方式说明</a:t>
            </a:r>
            <a:endParaRPr lang="SimSun" altLang="SimSun" sz="1400" dirty="0"/>
          </a:p>
          <a:p>
            <a:pPr marL="26034" algn="l" rtl="0" eaLnBrk="0">
              <a:lnSpc>
                <a:spcPct val="95000"/>
              </a:lnSpc>
              <a:spcBef>
                <a:spcPts val="1524"/>
              </a:spcBef>
              <a:tabLst/>
            </a:pP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1)交叉验收</a:t>
            </a:r>
            <a:endParaRPr lang="SimSun" altLang="SimSun" sz="1400" dirty="0"/>
          </a:p>
          <a:p>
            <a:pPr algn="r" rtl="0" eaLnBrk="0">
              <a:lnSpc>
                <a:spcPct val="84000"/>
              </a:lnSpc>
              <a:spcBef>
                <a:spcPts val="1515"/>
              </a:spcBef>
              <a:tabLst/>
            </a:pPr>
            <a:r>
              <a:rPr sz="1400" kern="0" spc="-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交叉验收即同一个课题组成员的订单通过交叉的方式确认收货，</a:t>
            </a:r>
            <a:endParaRPr lang="SimSun" altLang="SimSun" sz="1400" dirty="0"/>
          </a:p>
          <a:p>
            <a:pPr marL="13970" indent="27940" algn="l" rtl="0" eaLnBrk="0">
              <a:lnSpc>
                <a:spcPct val="189000"/>
              </a:lnSpc>
              <a:spcBef>
                <a:spcPts val="24"/>
              </a:spcBef>
              <a:tabLst/>
            </a:pP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自己的订单只能是课题组的其</a:t>
            </a: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他任一成员验收；自己只能验收课题组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其他成员的订单，在登录订单管理系统中，能够看到自己课题组所有</a:t>
            </a:r>
            <a:r>
              <a:rPr sz="1400" kern="0" spc="5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成员的订单，可根据实际情况对其他成员的订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单操作确认收货。</a:t>
            </a:r>
            <a:endParaRPr lang="SimSun" altLang="SimSun" sz="1400" dirty="0"/>
          </a:p>
          <a:p>
            <a:pPr marL="15240" algn="l" rtl="0" eaLnBrk="0">
              <a:lnSpc>
                <a:spcPct val="95000"/>
              </a:lnSpc>
              <a:spcBef>
                <a:spcPts val="1524"/>
              </a:spcBef>
              <a:tabLst/>
            </a:pP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2)采购人自验收：</a:t>
            </a:r>
            <a:endParaRPr lang="SimSun" altLang="SimSun" sz="1400" dirty="0"/>
          </a:p>
          <a:p>
            <a:pPr marL="367665" algn="l" rtl="0" eaLnBrk="0">
              <a:lnSpc>
                <a:spcPct val="84000"/>
              </a:lnSpc>
              <a:spcBef>
                <a:spcPts val="1521"/>
              </a:spcBef>
              <a:tabLst/>
            </a:pP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采购自己登陆系统确认收货。</a:t>
            </a:r>
            <a:endParaRPr lang="SimSun" altLang="SimSun" sz="1400" dirty="0"/>
          </a:p>
          <a:p>
            <a:pPr marL="16509" algn="l" rtl="0" eaLnBrk="0">
              <a:lnSpc>
                <a:spcPts val="3120"/>
              </a:lnSpc>
              <a:tabLst/>
            </a:pP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3)统一验收：</a:t>
            </a:r>
            <a:endParaRPr lang="SimSun" altLang="SimSun" sz="1400" dirty="0"/>
          </a:p>
          <a:p>
            <a:pPr algn="l" rtl="0" eaLnBrk="0">
              <a:lnSpc>
                <a:spcPct val="107000"/>
              </a:lnSpc>
              <a:tabLst/>
            </a:pPr>
            <a:endParaRPr lang="Arial" altLang="Arial" sz="1000" dirty="0"/>
          </a:p>
          <a:p>
            <a:pPr marL="368300" algn="l" rtl="0" eaLnBrk="0">
              <a:lnSpc>
                <a:spcPct val="84000"/>
              </a:lnSpc>
              <a:spcBef>
                <a:spcPts val="425"/>
              </a:spcBef>
              <a:tabLst/>
            </a:pP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所有成交的订单货物统一送至验货处，由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专人负责验收。</a:t>
            </a:r>
            <a:endParaRPr lang="SimSun" altLang="SimSun" sz="1400" dirty="0"/>
          </a:p>
          <a:p>
            <a:pPr marL="12700" algn="l" rtl="0" eaLnBrk="0">
              <a:lnSpc>
                <a:spcPts val="3120"/>
              </a:lnSpc>
              <a:tabLst/>
            </a:pP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4)拍照验收：</a:t>
            </a:r>
            <a:endParaRPr lang="SimSun" altLang="SimSun" sz="1400" dirty="0"/>
          </a:p>
          <a:p>
            <a:pPr algn="l" rtl="0" eaLnBrk="0">
              <a:lnSpc>
                <a:spcPct val="107000"/>
              </a:lnSpc>
              <a:tabLst/>
            </a:pPr>
            <a:endParaRPr lang="Arial" altLang="Arial" sz="1000" dirty="0"/>
          </a:p>
          <a:p>
            <a:pPr marL="370204" algn="l" rtl="0" eaLnBrk="0">
              <a:lnSpc>
                <a:spcPct val="84000"/>
              </a:lnSpc>
              <a:spcBef>
                <a:spcPts val="425"/>
              </a:spcBef>
              <a:tabLst/>
            </a:pPr>
            <a:r>
              <a:rPr sz="1400" kern="0" spc="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订单收到货物时需把货物及送货单一起拍照上传至平台才能确</a:t>
            </a:r>
            <a:endParaRPr lang="SimSun" altLang="SimSun" sz="1400" dirty="0"/>
          </a:p>
          <a:p>
            <a:pPr marL="13334" algn="l" rtl="0" eaLnBrk="0">
              <a:lnSpc>
                <a:spcPts val="3120"/>
              </a:lnSpc>
              <a:tabLst/>
            </a:pP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认收货，收货照片需清晰以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备核查审批。</a:t>
            </a:r>
            <a:endParaRPr lang="SimSun" altLang="SimSun" sz="1400" dirty="0"/>
          </a:p>
          <a:p>
            <a:pPr algn="l" rtl="0" eaLnBrk="0">
              <a:lnSpc>
                <a:spcPct val="122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23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23000"/>
              </a:lnSpc>
              <a:tabLst/>
            </a:pPr>
            <a:endParaRPr lang="Arial" altLang="Arial" sz="1000" dirty="0"/>
          </a:p>
          <a:p>
            <a:pPr marL="17145" algn="l" rtl="0" eaLnBrk="0">
              <a:lnSpc>
                <a:spcPct val="95000"/>
              </a:lnSpc>
              <a:spcBef>
                <a:spcPts val="422"/>
              </a:spcBef>
              <a:tabLst/>
            </a:pPr>
            <a:r>
              <a:rPr sz="1400" kern="0" spc="-20" dirty="0">
                <a:ln w="5103" cap="flat" cmpd="sng">
                  <a:solidFill>
                    <a:srgbClr val="000000">
                      <a:alpha val="100000"/>
                    </a:srgbClr>
                  </a:solidFill>
                  <a:prstDash val="solid"/>
                  <a:bevel/>
                </a:ln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结算方式说明</a:t>
            </a:r>
            <a:endParaRPr lang="SimSun" altLang="SimSun" sz="1400" dirty="0"/>
          </a:p>
          <a:p>
            <a:pPr marL="26034" algn="l" rtl="0" eaLnBrk="0">
              <a:lnSpc>
                <a:spcPct val="95000"/>
              </a:lnSpc>
              <a:spcBef>
                <a:spcPts val="1524"/>
              </a:spcBef>
              <a:tabLst/>
            </a:pP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1)统一结算：</a:t>
            </a:r>
            <a:endParaRPr lang="SimSun" altLang="SimSun" sz="1400" dirty="0"/>
          </a:p>
          <a:p>
            <a:pPr marL="369570" algn="l" rtl="0" eaLnBrk="0">
              <a:lnSpc>
                <a:spcPct val="84000"/>
              </a:lnSpc>
              <a:spcBef>
                <a:spcPts val="1515"/>
              </a:spcBef>
              <a:tabLst/>
            </a:pP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单位设定统一报销人接收并审核报销材料；供应商可以把该单位</a:t>
            </a:r>
            <a:endParaRPr lang="SimSun" altLang="SimSun" sz="1400" dirty="0"/>
          </a:p>
          <a:p>
            <a:pPr marL="16509" indent="-635" algn="l" rtl="0" eaLnBrk="0">
              <a:lnSpc>
                <a:spcPct val="191000"/>
              </a:lnSpc>
              <a:spcBef>
                <a:spcPts val="17"/>
              </a:spcBef>
              <a:tabLst/>
            </a:pP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不同课题组的结算单一起汇总开票结算，报销发票等单据由供应商递</a:t>
            </a:r>
            <a:r>
              <a:rPr sz="1400" kern="0" spc="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交到统一报账处，一般单位要求一个月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递交一次报销单据。</a:t>
            </a:r>
            <a:endParaRPr lang="SimSun" altLang="SimSun" sz="1400" dirty="0"/>
          </a:p>
          <a:p>
            <a:pPr algn="l" rtl="0" eaLnBrk="0">
              <a:lnSpc>
                <a:spcPct val="105000"/>
              </a:lnSpc>
              <a:tabLst/>
            </a:pPr>
            <a:endParaRPr lang="Arial" altLang="Arial" sz="1200" dirty="0"/>
          </a:p>
          <a:p>
            <a:pPr marL="15240" algn="l" rtl="0" eaLnBrk="0">
              <a:lnSpc>
                <a:spcPct val="95000"/>
              </a:lnSpc>
              <a:spcBef>
                <a:spcPts val="7"/>
              </a:spcBef>
              <a:tabLst/>
            </a:pP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2)采购人自行结算：</a:t>
            </a:r>
            <a:endParaRPr lang="SimSun" altLang="SimSun" sz="1400" dirty="0"/>
          </a:p>
        </p:txBody>
      </p:sp>
      <p:graphicFrame>
        <p:nvGraphicFramePr>
          <p:cNvPr id="316" name="table 316"/>
          <p:cNvGraphicFramePr>
            <a:graphicFrameLocks noGrp="1"/>
          </p:cNvGraphicFramePr>
          <p:nvPr/>
        </p:nvGraphicFramePr>
        <p:xfrm>
          <a:off x="1130427" y="914400"/>
          <a:ext cx="5911214" cy="606425"/>
        </p:xfrm>
        <a:graphic>
          <a:graphicData uri="http://schemas.openxmlformats.org/drawingml/2006/table">
            <a:tbl>
              <a:tblPr/>
              <a:tblGrid>
                <a:gridCol w="831214"/>
                <a:gridCol w="552450"/>
                <a:gridCol w="523875"/>
                <a:gridCol w="959485"/>
                <a:gridCol w="1126489"/>
                <a:gridCol w="619125"/>
                <a:gridCol w="1298575"/>
              </a:tblGrid>
              <a:tr h="60642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0000"/>
                        </a:lnSpc>
                        <a:tabLst/>
                      </a:pPr>
                      <a:endParaRPr lang="Arial" altLang="Arial" sz="200" dirty="0"/>
                    </a:p>
                    <a:p>
                      <a:pPr marL="76835" indent="635" algn="l" rtl="0" eaLnBrk="0">
                        <a:lnSpc>
                          <a:spcPct val="131000"/>
                        </a:lnSpc>
                        <a:tabLst/>
                      </a:pP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南方医科大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   </a:t>
                      </a: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学中西医结</a:t>
                      </a:r>
                      <a:r>
                        <a:rPr sz="9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   </a:t>
                      </a: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合医院</a:t>
                      </a:r>
                      <a:endParaRPr lang="SimSun" altLang="SimSun" sz="9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  <a:tabLst/>
                      </a:pPr>
                      <a:endParaRPr lang="Arial" altLang="Arial" sz="900" dirty="0"/>
                    </a:p>
                    <a:p>
                      <a:pPr marL="77469" indent="15875" algn="l" rtl="0" eaLnBrk="0">
                        <a:lnSpc>
                          <a:spcPct val="124000"/>
                        </a:lnSpc>
                        <a:spcBef>
                          <a:spcPts val="6"/>
                        </a:spcBef>
                        <a:tabLst/>
                      </a:pP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自行验  </a:t>
                      </a:r>
                      <a:r>
                        <a:rPr sz="9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收</a:t>
                      </a:r>
                      <a:endParaRPr lang="SimSun" altLang="SimSun" sz="9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8000"/>
                        </a:lnSpc>
                        <a:tabLst/>
                      </a:pPr>
                      <a:endParaRPr lang="Arial" altLang="Arial" sz="200" dirty="0"/>
                    </a:p>
                    <a:p>
                      <a:pPr marL="74294" indent="-1270" algn="l" rtl="0" eaLnBrk="0">
                        <a:lnSpc>
                          <a:spcPct val="131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采购人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  </a:t>
                      </a: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自行结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  </a:t>
                      </a:r>
                      <a:r>
                        <a:rPr sz="9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算</a:t>
                      </a:r>
                      <a:endParaRPr lang="SimSun" altLang="SimSun" sz="9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  <a:tabLst/>
                      </a:pPr>
                      <a:endParaRPr lang="Arial" altLang="Arial" sz="900" dirty="0"/>
                    </a:p>
                    <a:p>
                      <a:pPr marL="140335" indent="-64135" algn="l" rtl="0" eaLnBrk="0">
                        <a:lnSpc>
                          <a:spcPct val="124000"/>
                        </a:lnSpc>
                        <a:spcBef>
                          <a:spcPts val="6"/>
                        </a:spcBef>
                        <a:tabLst/>
                      </a:pP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发票、送货单</a:t>
                      </a:r>
                      <a:r>
                        <a:rPr sz="9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   </a:t>
                      </a: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（平台打印）</a:t>
                      </a:r>
                      <a:endParaRPr lang="SimSun" altLang="SimSun" sz="9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70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8613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83185" algn="l" rtl="0" eaLnBrk="0">
                        <a:lnSpc>
                          <a:spcPct val="85000"/>
                        </a:lnSpc>
                        <a:tabLst/>
                      </a:pPr>
                      <a:r>
                        <a:rPr sz="9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124400007994021652</a:t>
                      </a:r>
                      <a:endParaRPr lang="SimSun" altLang="SimSun" sz="9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18" name="textbox 318"/>
          <p:cNvSpPr/>
          <p:nvPr/>
        </p:nvSpPr>
        <p:spPr>
          <a:xfrm>
            <a:off x="3715308" y="9807333"/>
            <a:ext cx="135254" cy="12763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4940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74000"/>
              </a:lnSpc>
              <a:tabLst/>
            </a:pPr>
            <a:r>
              <a:rPr sz="900" kern="0" spc="-3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27</a:t>
            </a:r>
            <a:endParaRPr lang="Calibri" altLang="Calibri" sz="9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textbox 320"/>
          <p:cNvSpPr/>
          <p:nvPr/>
        </p:nvSpPr>
        <p:spPr>
          <a:xfrm>
            <a:off x="1125085" y="1011187"/>
            <a:ext cx="5305425" cy="293623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7115"/>
              </a:lnSpc>
              <a:tabLst/>
            </a:pPr>
            <a:endParaRPr lang="Arial" altLang="Arial" sz="100" dirty="0"/>
          </a:p>
          <a:p>
            <a:pPr algn="r" rtl="0" eaLnBrk="0">
              <a:lnSpc>
                <a:spcPct val="84000"/>
              </a:lnSpc>
              <a:tabLst/>
            </a:pP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不同课题组的结算单供应商不能一起汇总，发票、发票清单等报</a:t>
            </a:r>
            <a:endParaRPr lang="SimSun" altLang="SimSun" sz="1400" dirty="0"/>
          </a:p>
          <a:p>
            <a:pPr marL="24129" indent="1270" algn="l" rtl="0" eaLnBrk="0">
              <a:lnSpc>
                <a:spcPct val="191000"/>
              </a:lnSpc>
              <a:spcBef>
                <a:spcPts val="17"/>
              </a:spcBef>
              <a:tabLst/>
            </a:pP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销单据直接给到采购人，由采购人自行把报销材料递交财务报销，一</a:t>
            </a:r>
            <a:r>
              <a:rPr sz="1400" kern="0" spc="5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般不限制报销次数。</a:t>
            </a:r>
            <a:endParaRPr lang="SimSun" altLang="SimSun" sz="1400" dirty="0"/>
          </a:p>
          <a:p>
            <a:pPr algn="l" rtl="0" eaLnBrk="0">
              <a:lnSpc>
                <a:spcPct val="117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17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17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17000"/>
              </a:lnSpc>
              <a:tabLst/>
            </a:pPr>
            <a:endParaRPr lang="Arial" altLang="Arial" sz="1000" dirty="0"/>
          </a:p>
          <a:p>
            <a:pPr marL="27940" algn="l" rtl="0" eaLnBrk="0">
              <a:lnSpc>
                <a:spcPct val="95000"/>
              </a:lnSpc>
              <a:spcBef>
                <a:spcPts val="421"/>
              </a:spcBef>
              <a:tabLst/>
            </a:pPr>
            <a:r>
              <a:rPr sz="1400" kern="0" spc="-10" dirty="0">
                <a:ln w="5103" cap="flat" cmpd="sng">
                  <a:solidFill>
                    <a:srgbClr val="000000">
                      <a:alpha val="100000"/>
                    </a:srgbClr>
                  </a:solidFill>
                  <a:prstDash val="solid"/>
                  <a:bevel/>
                </a:ln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3.其他单位结算要求</a:t>
            </a:r>
            <a:endParaRPr lang="SimSun" altLang="SimSun" sz="1400" dirty="0"/>
          </a:p>
          <a:p>
            <a:pPr algn="l" rtl="0" eaLnBrk="0">
              <a:lnSpc>
                <a:spcPct val="104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04000"/>
              </a:lnSpc>
              <a:tabLst/>
            </a:pPr>
            <a:endParaRPr lang="Arial" altLang="Arial" sz="1000" dirty="0"/>
          </a:p>
          <a:p>
            <a:pPr marL="381000" algn="l" rtl="0" eaLnBrk="0">
              <a:lnSpc>
                <a:spcPct val="84000"/>
              </a:lnSpc>
              <a:spcBef>
                <a:spcPts val="423"/>
              </a:spcBef>
              <a:tabLst/>
            </a:pP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可扫下方二维码供应商登录查看详情，另外也可进入锐竞平台在</a:t>
            </a:r>
            <a:endParaRPr lang="SimSun" altLang="SimSun" sz="1400" dirty="0"/>
          </a:p>
          <a:p>
            <a:pPr marL="101600" algn="l" rtl="0" eaLnBrk="0">
              <a:lnSpc>
                <a:spcPts val="3119"/>
              </a:lnSpc>
              <a:tabLst/>
            </a:pPr>
            <a:r>
              <a:rPr sz="1400" kern="0" spc="-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“商家帮助中心</a:t>
            </a:r>
            <a:r>
              <a:rPr sz="1400" kern="0" spc="-5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400" kern="0" spc="-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”搜索相应单位查看报账要</a:t>
            </a:r>
            <a:r>
              <a:rPr sz="1400" kern="0" spc="-5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求。</a:t>
            </a:r>
            <a:endParaRPr lang="SimSun" altLang="SimSun" sz="1400" dirty="0"/>
          </a:p>
        </p:txBody>
      </p:sp>
      <p:graphicFrame>
        <p:nvGraphicFramePr>
          <p:cNvPr id="322" name="table 322"/>
          <p:cNvGraphicFramePr>
            <a:graphicFrameLocks noGrp="1"/>
          </p:cNvGraphicFramePr>
          <p:nvPr/>
        </p:nvGraphicFramePr>
        <p:xfrm>
          <a:off x="1071372" y="7172959"/>
          <a:ext cx="5417184" cy="2419985"/>
        </p:xfrm>
        <a:graphic>
          <a:graphicData uri="http://schemas.openxmlformats.org/drawingml/2006/table">
            <a:tbl>
              <a:tblPr/>
              <a:tblGrid>
                <a:gridCol w="655319"/>
                <a:gridCol w="4761864"/>
              </a:tblGrid>
              <a:tr h="40576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  <a:tabLst/>
                      </a:pPr>
                      <a:endParaRPr lang="Arial" altLang="Arial" sz="700" dirty="0"/>
                    </a:p>
                    <a:p>
                      <a:pPr algn="l" rtl="0" eaLnBrk="0">
                        <a:lnSpc>
                          <a:spcPct val="6216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156845" algn="l" rtl="0" eaLnBrk="0">
                        <a:lnSpc>
                          <a:spcPct val="96000"/>
                        </a:lnSpc>
                        <a:tabLst/>
                      </a:pPr>
                      <a:r>
                        <a:rPr sz="14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序号</a:t>
                      </a:r>
                      <a:endParaRPr lang="SimSun" altLang="SimSun" sz="14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  <a:tabLst/>
                      </a:pPr>
                      <a:endParaRPr lang="Arial" altLang="Arial" sz="700" dirty="0"/>
                    </a:p>
                    <a:p>
                      <a:pPr marL="79375" algn="l" rtl="0" eaLnBrk="0">
                        <a:lnSpc>
                          <a:spcPct val="95000"/>
                        </a:lnSpc>
                        <a:spcBef>
                          <a:spcPts val="5"/>
                        </a:spcBef>
                        <a:tabLst/>
                      </a:pP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统一结算单位</a:t>
                      </a:r>
                      <a:endParaRPr lang="SimSun" altLang="SimSun" sz="14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259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  <a:tabLst/>
                      </a:pPr>
                      <a:endParaRPr lang="Arial" altLang="Arial" sz="900" dirty="0"/>
                    </a:p>
                    <a:p>
                      <a:pPr marL="304800" algn="l" rtl="0" eaLnBrk="0">
                        <a:lnSpc>
                          <a:spcPct val="79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1</a:t>
                      </a:r>
                      <a:endParaRPr lang="SimSun" altLang="SimSun" sz="14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  <a:tabLst/>
                      </a:pPr>
                      <a:endParaRPr lang="Arial" altLang="Arial" sz="700" dirty="0"/>
                    </a:p>
                    <a:p>
                      <a:pPr marL="92075" algn="l" rtl="0" eaLnBrk="0">
                        <a:lnSpc>
                          <a:spcPct val="95000"/>
                        </a:lnSpc>
                        <a:spcBef>
                          <a:spcPts val="4"/>
                        </a:spcBef>
                        <a:tabLst/>
                      </a:pPr>
                      <a:r>
                        <a:rPr sz="1400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中山大学</a:t>
                      </a:r>
                      <a:endParaRPr lang="SimSun" altLang="SimSun" sz="14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258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  <a:tabLst/>
                      </a:pPr>
                      <a:endParaRPr lang="Arial" altLang="Arial" sz="900" dirty="0"/>
                    </a:p>
                    <a:p>
                      <a:pPr algn="l" rtl="0" eaLnBrk="0">
                        <a:lnSpc>
                          <a:spcPct val="7996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294004" algn="l" rtl="0" eaLnBrk="0">
                        <a:lnSpc>
                          <a:spcPct val="79000"/>
                        </a:lnSpc>
                        <a:tabLst/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2</a:t>
                      </a:r>
                      <a:endParaRPr lang="SimSun" altLang="SimSun" sz="14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  <a:tabLst/>
                      </a:pPr>
                      <a:endParaRPr lang="Arial" altLang="Arial" sz="700" dirty="0"/>
                    </a:p>
                    <a:p>
                      <a:pPr algn="l" rtl="0" eaLnBrk="0">
                        <a:lnSpc>
                          <a:spcPct val="6373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92075" algn="l" rtl="0" eaLnBrk="0">
                        <a:lnSpc>
                          <a:spcPct val="95000"/>
                        </a:lnSpc>
                        <a:tabLst/>
                      </a:pP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中山大学附属肿瘤医院</a:t>
                      </a:r>
                      <a:endParaRPr lang="SimSun" altLang="SimSun" sz="14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259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  <a:tabLst/>
                      </a:pPr>
                      <a:endParaRPr lang="Arial" altLang="Arial" sz="900" dirty="0"/>
                    </a:p>
                    <a:p>
                      <a:pPr algn="l" rtl="0" eaLnBrk="0">
                        <a:lnSpc>
                          <a:spcPct val="6581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295275" algn="l" rtl="0" eaLnBrk="0">
                        <a:lnSpc>
                          <a:spcPct val="79000"/>
                        </a:lnSpc>
                        <a:tabLst/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3</a:t>
                      </a:r>
                      <a:endParaRPr lang="SimSun" altLang="SimSun" sz="14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  <a:tabLst/>
                      </a:pPr>
                      <a:endParaRPr lang="Arial" altLang="Arial" sz="700" dirty="0"/>
                    </a:p>
                    <a:p>
                      <a:pPr marL="74930" algn="l" rtl="0" eaLnBrk="0">
                        <a:lnSpc>
                          <a:spcPct val="95000"/>
                        </a:lnSpc>
                        <a:spcBef>
                          <a:spcPts val="6"/>
                        </a:spcBef>
                        <a:tabLst/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广州市妇女儿童医疗中心</a:t>
                      </a:r>
                      <a:endParaRPr lang="SimSun" altLang="SimSun" sz="14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259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  <a:tabLst/>
                      </a:pPr>
                      <a:endParaRPr lang="Arial" altLang="Arial" sz="900" dirty="0"/>
                    </a:p>
                    <a:p>
                      <a:pPr marL="290829" algn="l" rtl="0" eaLnBrk="0">
                        <a:lnSpc>
                          <a:spcPct val="79000"/>
                        </a:lnSpc>
                        <a:spcBef>
                          <a:spcPts val="6"/>
                        </a:spcBef>
                        <a:tabLst/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4</a:t>
                      </a:r>
                      <a:endParaRPr lang="SimSun" altLang="SimSun" sz="14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  <a:tabLst/>
                      </a:pPr>
                      <a:endParaRPr lang="Arial" altLang="Arial" sz="700" dirty="0"/>
                    </a:p>
                    <a:p>
                      <a:pPr marL="92075" algn="l" rtl="0" eaLnBrk="0">
                        <a:lnSpc>
                          <a:spcPct val="95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中山大学孙逸仙纪念医院</a:t>
                      </a:r>
                      <a:endParaRPr lang="SimSun" altLang="SimSun" sz="14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385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  <a:tabLst/>
                      </a:pPr>
                      <a:endParaRPr lang="Arial" altLang="Arial" sz="900" dirty="0"/>
                    </a:p>
                    <a:p>
                      <a:pPr algn="l" rtl="0" eaLnBrk="0">
                        <a:lnSpc>
                          <a:spcPct val="8165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295275" algn="l" rtl="0" eaLnBrk="0">
                        <a:lnSpc>
                          <a:spcPct val="78000"/>
                        </a:lnSpc>
                        <a:tabLst/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5</a:t>
                      </a:r>
                      <a:endParaRPr lang="SimSun" altLang="SimSun" sz="14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  <a:tabLst/>
                      </a:pPr>
                      <a:endParaRPr lang="Arial" altLang="Arial" sz="700" dirty="0"/>
                    </a:p>
                    <a:p>
                      <a:pPr marL="92075" algn="l" rtl="0" eaLnBrk="0">
                        <a:lnSpc>
                          <a:spcPct val="95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中山大学附属第六医院</a:t>
                      </a:r>
                      <a:endParaRPr lang="SimSun" altLang="SimSun" sz="14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24" name="picture 3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2723387" y="4076700"/>
            <a:ext cx="2113787" cy="2113788"/>
          </a:xfrm>
          <a:prstGeom prst="rect">
            <a:avLst/>
          </a:prstGeom>
        </p:spPr>
      </p:pic>
      <p:sp>
        <p:nvSpPr>
          <p:cNvPr id="326" name="textbox 326"/>
          <p:cNvSpPr/>
          <p:nvPr/>
        </p:nvSpPr>
        <p:spPr>
          <a:xfrm>
            <a:off x="1136545" y="6695707"/>
            <a:ext cx="1625600" cy="22860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4614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95000"/>
              </a:lnSpc>
              <a:tabLst/>
            </a:pPr>
            <a:r>
              <a:rPr sz="1400" kern="0" spc="-10" dirty="0">
                <a:ln w="5103" cap="flat" cmpd="sng">
                  <a:solidFill>
                    <a:srgbClr val="000000">
                      <a:alpha val="100000"/>
                    </a:srgbClr>
                  </a:solidFill>
                  <a:prstDash val="solid"/>
                  <a:bevel/>
                </a:ln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4.统一结算单位列表</a:t>
            </a:r>
            <a:endParaRPr lang="SimSun" altLang="SimSun" sz="1400" dirty="0"/>
          </a:p>
        </p:txBody>
      </p:sp>
      <p:sp>
        <p:nvSpPr>
          <p:cNvPr id="328" name="textbox 328"/>
          <p:cNvSpPr/>
          <p:nvPr/>
        </p:nvSpPr>
        <p:spPr>
          <a:xfrm>
            <a:off x="3715308" y="9807333"/>
            <a:ext cx="135254" cy="12763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4679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74000"/>
              </a:lnSpc>
              <a:tabLst/>
            </a:pPr>
            <a:r>
              <a:rPr sz="900" kern="0" spc="-3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28</a:t>
            </a:r>
            <a:endParaRPr lang="Calibri" altLang="Calibri" sz="9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2"/>
          <p:cNvSpPr/>
          <p:nvPr/>
        </p:nvSpPr>
        <p:spPr>
          <a:xfrm>
            <a:off x="1134945" y="934636"/>
            <a:ext cx="5293995" cy="849693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388"/>
              </a:lnSpc>
              <a:tabLst/>
            </a:pPr>
            <a:endParaRPr lang="Arial" altLang="Arial" sz="100" dirty="0"/>
          </a:p>
          <a:p>
            <a:pPr algn="r" rtl="0" eaLnBrk="0">
              <a:lnSpc>
                <a:spcPct val="87000"/>
              </a:lnSpc>
              <a:tabLst/>
            </a:pP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  <a:hlinkClick r:id="rId2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3.其他单位结算要求</a:t>
            </a:r>
            <a:r>
              <a:rPr sz="1000" kern="0" spc="-28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  <a:hlinkClick r:id="rId2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2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....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2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.......................................................................................................... 28</a:t>
            </a:r>
            <a:endParaRPr lang="Calibri" altLang="Calibri" sz="1000" dirty="0"/>
          </a:p>
          <a:p>
            <a:pPr algn="r" rtl="0" eaLnBrk="0">
              <a:lnSpc>
                <a:spcPct val="87000"/>
              </a:lnSpc>
              <a:spcBef>
                <a:spcPts val="516"/>
              </a:spcBef>
              <a:tabLst/>
            </a:pP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  <a:hlinkClick r:id="rId2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4.统一结算单位列表</a:t>
            </a:r>
            <a:r>
              <a:rPr sz="1000" kern="0" spc="-29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  <a:hlinkClick r:id="rId2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2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.......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2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....................................................................................................... 28</a:t>
            </a:r>
            <a:endParaRPr lang="Calibri" altLang="Calibri" sz="1000" dirty="0"/>
          </a:p>
          <a:p>
            <a:pPr marL="12700" algn="l" rtl="0" eaLnBrk="0">
              <a:lnSpc>
                <a:spcPct val="87000"/>
              </a:lnSpc>
              <a:spcBef>
                <a:spcPts val="516"/>
              </a:spcBef>
              <a:tabLst/>
            </a:pP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  <a:hlinkClick r:id="rId3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七、竞价与询价</a:t>
            </a:r>
            <a:r>
              <a:rPr sz="1000" kern="0" spc="-30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  <a:hlinkClick r:id="rId3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3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........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3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...................................................................................................................... 30</a:t>
            </a:r>
            <a:endParaRPr lang="Calibri" altLang="Calibri" sz="1000" dirty="0"/>
          </a:p>
          <a:p>
            <a:pPr algn="r" rtl="0" eaLnBrk="0">
              <a:lnSpc>
                <a:spcPct val="87000"/>
              </a:lnSpc>
              <a:spcBef>
                <a:spcPts val="516"/>
              </a:spcBef>
              <a:tabLst/>
            </a:pP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  <a:hlinkClick r:id="rId3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1.竞价</a:t>
            </a:r>
            <a:r>
              <a:rPr sz="1000" kern="0" spc="-29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  <a:hlinkClick r:id="rId3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3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.........................................................................................................................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3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.............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3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3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30</a:t>
            </a:r>
            <a:endParaRPr lang="Calibri" altLang="Calibri" sz="1000" dirty="0"/>
          </a:p>
          <a:p>
            <a:pPr algn="r" rtl="0" eaLnBrk="0">
              <a:lnSpc>
                <a:spcPct val="87000"/>
              </a:lnSpc>
              <a:spcBef>
                <a:spcPts val="516"/>
              </a:spcBef>
              <a:tabLst/>
            </a:pP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  <a:hlinkClick r:id="rId3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1.1</a:t>
            </a:r>
            <a:r>
              <a:rPr sz="1000" kern="0" spc="-20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  <a:hlinkClick r:id="rId3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  <a:hlinkClick r:id="rId3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竞价流程图</a:t>
            </a:r>
            <a:r>
              <a:rPr sz="1000" kern="0" spc="-29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  <a:hlinkClick r:id="rId3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3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.............................................................................................................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3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.. 30</a:t>
            </a:r>
            <a:endParaRPr lang="Calibri" altLang="Calibri" sz="1000" dirty="0"/>
          </a:p>
          <a:p>
            <a:pPr algn="r" rtl="0" eaLnBrk="0">
              <a:lnSpc>
                <a:spcPct val="87000"/>
              </a:lnSpc>
              <a:spcBef>
                <a:spcPts val="516"/>
              </a:spcBef>
              <a:tabLst/>
            </a:pP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  <a:hlinkClick r:id="rId3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1.2</a:t>
            </a:r>
            <a:r>
              <a:rPr sz="1000" kern="0" spc="-1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  <a:hlinkClick r:id="rId3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  <a:hlinkClick r:id="rId3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供应商如何参与竞价</a:t>
            </a:r>
            <a:r>
              <a:rPr sz="1000" kern="0" spc="-29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  <a:hlinkClick r:id="rId3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3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............................................................................................... 30</a:t>
            </a:r>
            <a:endParaRPr lang="Calibri" altLang="Calibri" sz="1000" dirty="0"/>
          </a:p>
          <a:p>
            <a:pPr algn="r" rtl="0" eaLnBrk="0">
              <a:lnSpc>
                <a:spcPct val="87000"/>
              </a:lnSpc>
              <a:spcBef>
                <a:spcPts val="516"/>
              </a:spcBef>
              <a:tabLst/>
            </a:pP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  <a:hlinkClick r:id="rId4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2.询价</a:t>
            </a:r>
            <a:r>
              <a:rPr sz="1000" kern="0" spc="-28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  <a:hlinkClick r:id="rId4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4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...............................................................................................................................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4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.......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4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4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31</a:t>
            </a:r>
            <a:endParaRPr lang="Calibri" altLang="Calibri" sz="1000" dirty="0"/>
          </a:p>
          <a:p>
            <a:pPr algn="r" rtl="0" eaLnBrk="0">
              <a:lnSpc>
                <a:spcPct val="87000"/>
              </a:lnSpc>
              <a:spcBef>
                <a:spcPts val="516"/>
              </a:spcBef>
              <a:tabLst/>
            </a:pP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  <a:hlinkClick r:id="rId4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2.1</a:t>
            </a:r>
            <a:r>
              <a:rPr sz="1000" kern="0" spc="-18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  <a:hlinkClick r:id="rId4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  <a:hlinkClick r:id="rId4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询价流程图</a:t>
            </a:r>
            <a:r>
              <a:rPr sz="1000" kern="0" spc="-29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  <a:hlinkClick r:id="rId4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4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............................................................................................................... 31</a:t>
            </a:r>
            <a:endParaRPr lang="Calibri" altLang="Calibri" sz="1000" dirty="0"/>
          </a:p>
          <a:p>
            <a:pPr algn="r" rtl="0" eaLnBrk="0">
              <a:lnSpc>
                <a:spcPct val="87000"/>
              </a:lnSpc>
              <a:spcBef>
                <a:spcPts val="516"/>
              </a:spcBef>
              <a:tabLst/>
            </a:pP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  <a:hlinkClick r:id="rId4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2.2</a:t>
            </a:r>
            <a:r>
              <a:rPr sz="1000" kern="0" spc="-2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  <a:hlinkClick r:id="rId4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  <a:hlinkClick r:id="rId4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供应商如何参与询价</a:t>
            </a:r>
            <a:r>
              <a:rPr sz="1000" kern="0" spc="-29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  <a:hlinkClick r:id="rId4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4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...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4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............................................................................................ 31</a:t>
            </a:r>
            <a:endParaRPr lang="Calibri" altLang="Calibri" sz="1000" dirty="0"/>
          </a:p>
          <a:p>
            <a:pPr marL="15240" algn="l" rtl="0" eaLnBrk="0">
              <a:lnSpc>
                <a:spcPct val="87000"/>
              </a:lnSpc>
              <a:spcBef>
                <a:spcPts val="516"/>
              </a:spcBef>
              <a:tabLst/>
            </a:pP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  <a:hlinkClick r:id="rId5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八、店铺营销工具</a:t>
            </a:r>
            <a:r>
              <a:rPr sz="1000" kern="0" spc="-29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  <a:hlinkClick r:id="rId5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5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.......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5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................................................................................................................... 32</a:t>
            </a:r>
            <a:endParaRPr lang="Calibri" altLang="Calibri" sz="1000" dirty="0"/>
          </a:p>
          <a:p>
            <a:pPr algn="r" rtl="0" eaLnBrk="0">
              <a:lnSpc>
                <a:spcPct val="87000"/>
              </a:lnSpc>
              <a:spcBef>
                <a:spcPts val="516"/>
              </a:spcBef>
              <a:tabLst/>
            </a:pP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  <a:hlinkClick r:id="rId5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1.限时折扣</a:t>
            </a:r>
            <a:r>
              <a:rPr sz="1000" kern="0" spc="-29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  <a:hlinkClick r:id="rId5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5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..............................................................................................................................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5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 32</a:t>
            </a:r>
            <a:endParaRPr lang="Calibri" altLang="Calibri" sz="1000" dirty="0"/>
          </a:p>
          <a:p>
            <a:pPr algn="r" rtl="0" eaLnBrk="0">
              <a:lnSpc>
                <a:spcPct val="87000"/>
              </a:lnSpc>
              <a:spcBef>
                <a:spcPts val="516"/>
              </a:spcBef>
              <a:tabLst/>
            </a:pP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  <a:hlinkClick r:id="rId5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2.搭配组合</a:t>
            </a:r>
            <a:r>
              <a:rPr sz="1000" kern="0" spc="-25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  <a:hlinkClick r:id="rId5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5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.............................................................................................................................. 32</a:t>
            </a:r>
            <a:endParaRPr lang="Calibri" altLang="Calibri" sz="1000" dirty="0"/>
          </a:p>
          <a:p>
            <a:pPr algn="r" rtl="0" eaLnBrk="0">
              <a:lnSpc>
                <a:spcPct val="87000"/>
              </a:lnSpc>
              <a:spcBef>
                <a:spcPts val="516"/>
              </a:spcBef>
              <a:tabLst/>
            </a:pP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  <a:hlinkClick r:id="rId6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3.店铺推荐</a:t>
            </a:r>
            <a:r>
              <a:rPr sz="1000" kern="0" spc="-26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  <a:hlinkClick r:id="rId6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6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.............................................................................................................................. 33</a:t>
            </a:r>
            <a:endParaRPr lang="Calibri" altLang="Calibri" sz="1000" dirty="0"/>
          </a:p>
          <a:p>
            <a:pPr algn="r" rtl="0" eaLnBrk="0">
              <a:lnSpc>
                <a:spcPct val="87000"/>
              </a:lnSpc>
              <a:spcBef>
                <a:spcPts val="516"/>
              </a:spcBef>
              <a:tabLst/>
            </a:pP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  <a:hlinkClick r:id="rId6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4.一键分享购</a:t>
            </a:r>
            <a:r>
              <a:rPr sz="1000" kern="0" spc="-2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  <a:hlinkClick r:id="rId6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6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.......................................................................................................................... 33</a:t>
            </a:r>
            <a:endParaRPr lang="Calibri" altLang="Calibri" sz="1000" dirty="0"/>
          </a:p>
          <a:p>
            <a:pPr algn="r" rtl="0" eaLnBrk="0">
              <a:lnSpc>
                <a:spcPct val="87000"/>
              </a:lnSpc>
              <a:spcBef>
                <a:spcPts val="516"/>
              </a:spcBef>
              <a:tabLst/>
            </a:pP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  <a:hlinkClick r:id="rId7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5.优惠券</a:t>
            </a:r>
            <a:r>
              <a:rPr sz="1000" kern="0" spc="-28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  <a:hlinkClick r:id="rId7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7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.................................................................................................................................. 3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7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4</a:t>
            </a:r>
            <a:endParaRPr lang="Calibri" altLang="Calibri" sz="1000" dirty="0"/>
          </a:p>
          <a:p>
            <a:pPr algn="r" rtl="0" eaLnBrk="0">
              <a:lnSpc>
                <a:spcPct val="87000"/>
              </a:lnSpc>
              <a:spcBef>
                <a:spcPts val="516"/>
              </a:spcBef>
              <a:tabLst/>
            </a:pP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  <a:hlinkClick r:id="rId8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6.平台活动</a:t>
            </a:r>
            <a:r>
              <a:rPr sz="1000" kern="0" spc="-25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  <a:hlinkClick r:id="rId8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8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.............................................................................................................................. 35</a:t>
            </a:r>
            <a:endParaRPr lang="Calibri" altLang="Calibri" sz="1000" dirty="0"/>
          </a:p>
          <a:p>
            <a:pPr marL="15875" algn="l" rtl="0" eaLnBrk="0">
              <a:lnSpc>
                <a:spcPct val="87000"/>
              </a:lnSpc>
              <a:spcBef>
                <a:spcPts val="516"/>
              </a:spcBef>
              <a:tabLst/>
            </a:pP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  <a:hlinkClick r:id="rId9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九、平台增值服务</a:t>
            </a:r>
            <a:r>
              <a:rPr sz="1000" kern="0" spc="-29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  <a:hlinkClick r:id="rId9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9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......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9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.................................................................................................................... 36</a:t>
            </a:r>
            <a:endParaRPr lang="Calibri" altLang="Calibri" sz="1000" dirty="0"/>
          </a:p>
          <a:p>
            <a:pPr algn="r" rtl="0" eaLnBrk="0">
              <a:lnSpc>
                <a:spcPct val="87000"/>
              </a:lnSpc>
              <a:spcBef>
                <a:spcPts val="516"/>
              </a:spcBef>
              <a:tabLst/>
            </a:pP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  <a:hlinkClick r:id="rId9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1.广告投放</a:t>
            </a:r>
            <a:r>
              <a:rPr sz="1000" kern="0" spc="-29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  <a:hlinkClick r:id="rId9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9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..............................................................................................................................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9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 36</a:t>
            </a:r>
            <a:endParaRPr lang="Calibri" altLang="Calibri" sz="1000" dirty="0"/>
          </a:p>
          <a:p>
            <a:pPr algn="r" rtl="0" eaLnBrk="0">
              <a:lnSpc>
                <a:spcPct val="87000"/>
              </a:lnSpc>
              <a:spcBef>
                <a:spcPts val="516"/>
              </a:spcBef>
              <a:tabLst/>
            </a:pP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  <a:hlinkClick r:id="rId10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2.商家</a:t>
            </a:r>
            <a:r>
              <a:rPr sz="1000" kern="0" spc="-20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  <a:hlinkClick r:id="rId10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  <a:hlinkClick r:id="rId10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VIP</a:t>
            </a:r>
            <a:r>
              <a:rPr sz="1000" kern="0" spc="-29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  <a:hlinkClick r:id="rId10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10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............................................................................................................................... 37</a:t>
            </a:r>
            <a:endParaRPr lang="Calibri" altLang="Calibri" sz="1000" dirty="0"/>
          </a:p>
          <a:p>
            <a:pPr algn="r" rtl="0" eaLnBrk="0">
              <a:lnSpc>
                <a:spcPct val="87000"/>
              </a:lnSpc>
              <a:spcBef>
                <a:spcPts val="516"/>
              </a:spcBef>
              <a:tabLst/>
            </a:pP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  <a:hlinkClick r:id="rId11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3.视频直播</a:t>
            </a:r>
            <a:r>
              <a:rPr sz="1000" kern="0" spc="-26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  <a:hlinkClick r:id="rId11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11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.............................................................................................................................. 38</a:t>
            </a:r>
            <a:endParaRPr lang="Calibri" altLang="Calibri" sz="1000" dirty="0"/>
          </a:p>
          <a:p>
            <a:pPr algn="r" rtl="0" eaLnBrk="0">
              <a:lnSpc>
                <a:spcPct val="87000"/>
              </a:lnSpc>
              <a:spcBef>
                <a:spcPts val="516"/>
              </a:spcBef>
              <a:tabLst/>
            </a:pP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  <a:hlinkClick r:id="rId11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4.代配送</a:t>
            </a:r>
            <a:r>
              <a:rPr sz="1000" kern="0" spc="-27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  <a:hlinkClick r:id="rId11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11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.................................................................................................................................. 38</a:t>
            </a:r>
            <a:endParaRPr lang="Calibri" altLang="Calibri" sz="1000" dirty="0"/>
          </a:p>
          <a:p>
            <a:pPr algn="r" rtl="0" eaLnBrk="0">
              <a:lnSpc>
                <a:spcPct val="87000"/>
              </a:lnSpc>
              <a:spcBef>
                <a:spcPts val="516"/>
              </a:spcBef>
              <a:tabLst/>
            </a:pP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  <a:hlinkClick r:id="rId12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5.代报账</a:t>
            </a:r>
            <a:r>
              <a:rPr sz="1000" kern="0" spc="-28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  <a:hlinkClick r:id="rId12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12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.................................................................................................................................. 3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12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9</a:t>
            </a:r>
            <a:endParaRPr lang="Calibri" altLang="Calibri" sz="1000" dirty="0"/>
          </a:p>
          <a:p>
            <a:pPr algn="r" rtl="0" eaLnBrk="0">
              <a:lnSpc>
                <a:spcPct val="87000"/>
              </a:lnSpc>
              <a:spcBef>
                <a:spcPts val="516"/>
              </a:spcBef>
              <a:tabLst/>
            </a:pP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  <a:hlinkClick r:id="rId13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6.客服工具</a:t>
            </a:r>
            <a:r>
              <a:rPr sz="1000" kern="0" spc="-25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  <a:hlinkClick r:id="rId13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13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.............................................................................................................................. 40</a:t>
            </a:r>
            <a:endParaRPr lang="Calibri" altLang="Calibri" sz="1000" dirty="0"/>
          </a:p>
          <a:p>
            <a:pPr algn="r" rtl="0" eaLnBrk="0">
              <a:lnSpc>
                <a:spcPct val="87000"/>
              </a:lnSpc>
              <a:spcBef>
                <a:spcPts val="516"/>
              </a:spcBef>
              <a:tabLst/>
            </a:pP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  <a:hlinkClick r:id="rId13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6.1</a:t>
            </a:r>
            <a:r>
              <a:rPr sz="1000" kern="0" spc="-2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  <a:hlinkClick r:id="rId13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  <a:hlinkClick r:id="rId13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腾讯企点</a:t>
            </a:r>
            <a:r>
              <a:rPr sz="1000" kern="0" spc="-28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  <a:hlinkClick r:id="rId13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13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................................................................................................................... 4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13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0</a:t>
            </a:r>
            <a:endParaRPr lang="Calibri" altLang="Calibri" sz="1000" dirty="0"/>
          </a:p>
          <a:p>
            <a:pPr algn="r" rtl="0" eaLnBrk="0">
              <a:lnSpc>
                <a:spcPct val="87000"/>
              </a:lnSpc>
              <a:spcBef>
                <a:spcPts val="516"/>
              </a:spcBef>
              <a:tabLst/>
            </a:pP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  <a:hlinkClick r:id="rId14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6.2</a:t>
            </a:r>
            <a:r>
              <a:rPr sz="1000" kern="0" spc="-16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  <a:hlinkClick r:id="rId14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  <a:hlinkClick r:id="rId14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阿里瓴羊</a:t>
            </a:r>
            <a:r>
              <a:rPr sz="1000" kern="0" spc="-28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  <a:hlinkClick r:id="rId14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14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................................................................................................................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14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... 41</a:t>
            </a:r>
            <a:endParaRPr lang="Calibri" altLang="Calibri" sz="1000" dirty="0"/>
          </a:p>
          <a:p>
            <a:pPr algn="r" rtl="0" eaLnBrk="0">
              <a:lnSpc>
                <a:spcPct val="87000"/>
              </a:lnSpc>
              <a:spcBef>
                <a:spcPts val="516"/>
              </a:spcBef>
              <a:tabLst/>
            </a:pP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  <a:hlinkClick r:id="rId14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7.代送样品</a:t>
            </a:r>
            <a:r>
              <a:rPr sz="1000" kern="0" spc="-27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  <a:hlinkClick r:id="rId14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14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.............................................................................................................................. 41</a:t>
            </a:r>
            <a:endParaRPr lang="Calibri" altLang="Calibri" sz="1000" dirty="0"/>
          </a:p>
          <a:p>
            <a:pPr marL="13334" algn="l" rtl="0" eaLnBrk="0">
              <a:lnSpc>
                <a:spcPct val="87000"/>
              </a:lnSpc>
              <a:spcBef>
                <a:spcPts val="516"/>
              </a:spcBef>
              <a:tabLst/>
            </a:pP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  <a:hlinkClick r:id="rId14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十、平台服务费</a:t>
            </a:r>
            <a:r>
              <a:rPr sz="1000" kern="0" spc="-29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  <a:hlinkClick r:id="rId14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14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.......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14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....................................................................................................................... 41</a:t>
            </a:r>
            <a:endParaRPr lang="Calibri" altLang="Calibri" sz="1000" dirty="0"/>
          </a:p>
          <a:p>
            <a:pPr algn="r" rtl="0" eaLnBrk="0">
              <a:lnSpc>
                <a:spcPct val="87000"/>
              </a:lnSpc>
              <a:spcBef>
                <a:spcPts val="516"/>
              </a:spcBef>
              <a:tabLst/>
            </a:pP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  <a:hlinkClick r:id="rId14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1.服务费收费说明</a:t>
            </a:r>
            <a:r>
              <a:rPr sz="1000" kern="0" spc="-2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  <a:hlinkClick r:id="rId14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14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.................................................................................................................. 41</a:t>
            </a:r>
            <a:endParaRPr lang="Calibri" altLang="Calibri" sz="1000" dirty="0"/>
          </a:p>
          <a:p>
            <a:pPr algn="r" rtl="0" eaLnBrk="0">
              <a:lnSpc>
                <a:spcPct val="87000"/>
              </a:lnSpc>
              <a:spcBef>
                <a:spcPts val="516"/>
              </a:spcBef>
              <a:tabLst/>
            </a:pP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  <a:hlinkClick r:id="rId15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2.服务费充值说明</a:t>
            </a:r>
            <a:r>
              <a:rPr sz="1000" kern="0" spc="-28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  <a:hlinkClick r:id="rId15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15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...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15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............................................................................................................... 42</a:t>
            </a:r>
            <a:endParaRPr lang="Calibri" altLang="Calibri" sz="1000" dirty="0"/>
          </a:p>
          <a:p>
            <a:pPr algn="r" rtl="0" eaLnBrk="0">
              <a:lnSpc>
                <a:spcPct val="87000"/>
              </a:lnSpc>
              <a:spcBef>
                <a:spcPts val="516"/>
              </a:spcBef>
              <a:tabLst/>
            </a:pP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  <a:hlinkClick r:id="rId15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3.服务费开票</a:t>
            </a:r>
            <a:r>
              <a:rPr sz="1000" kern="0" spc="-2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  <a:hlinkClick r:id="rId15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15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.......................................................................................................................... 42</a:t>
            </a:r>
            <a:endParaRPr lang="Calibri" altLang="Calibri" sz="1000" dirty="0"/>
          </a:p>
          <a:p>
            <a:pPr algn="r" rtl="0" eaLnBrk="0">
              <a:lnSpc>
                <a:spcPct val="87000"/>
              </a:lnSpc>
              <a:spcBef>
                <a:spcPts val="516"/>
              </a:spcBef>
              <a:tabLst/>
            </a:pP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  <a:hlinkClick r:id="rId15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3.1</a:t>
            </a:r>
            <a:r>
              <a:rPr sz="1000" kern="0" spc="-2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  <a:hlinkClick r:id="rId15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  <a:hlinkClick r:id="rId15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服务费如何申请开票</a:t>
            </a:r>
            <a:r>
              <a:rPr sz="1000" kern="0" spc="-29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  <a:hlinkClick r:id="rId15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15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........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15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.......................................................................................</a:t>
            </a:r>
            <a:r>
              <a:rPr sz="1000" kern="0" spc="-5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15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15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42</a:t>
            </a:r>
            <a:endParaRPr lang="Calibri" altLang="Calibri" sz="1000" dirty="0"/>
          </a:p>
          <a:p>
            <a:pPr algn="r" rtl="0" eaLnBrk="0">
              <a:lnSpc>
                <a:spcPct val="87000"/>
              </a:lnSpc>
              <a:spcBef>
                <a:spcPts val="516"/>
              </a:spcBef>
              <a:tabLst/>
            </a:pP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  <a:hlinkClick r:id="rId16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3.2</a:t>
            </a:r>
            <a:r>
              <a:rPr sz="1000" kern="0" spc="-20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  <a:hlinkClick r:id="rId16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  <a:hlinkClick r:id="rId16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服务费开票说明</a:t>
            </a:r>
            <a:r>
              <a:rPr sz="1000" kern="0" spc="-29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  <a:hlinkClick r:id="rId16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16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.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16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......................................................................................................</a:t>
            </a:r>
            <a:r>
              <a:rPr sz="1000" kern="0" spc="-3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16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16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43</a:t>
            </a:r>
            <a:endParaRPr lang="Calibri" altLang="Calibri" sz="1000" dirty="0"/>
          </a:p>
          <a:p>
            <a:pPr algn="r" rtl="0" eaLnBrk="0">
              <a:lnSpc>
                <a:spcPct val="87000"/>
              </a:lnSpc>
              <a:spcBef>
                <a:spcPts val="516"/>
              </a:spcBef>
              <a:tabLst/>
            </a:pP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  <a:hlinkClick r:id="rId17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4.服务费充值与扣费常见问题</a:t>
            </a:r>
            <a:r>
              <a:rPr sz="1000" kern="0" spc="-28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  <a:hlinkClick r:id="rId17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17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.....................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17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.........................................................................</a:t>
            </a:r>
            <a:r>
              <a:rPr sz="1000" kern="0" spc="-6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17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17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44</a:t>
            </a:r>
            <a:endParaRPr lang="Calibri" altLang="Calibri" sz="1000" dirty="0"/>
          </a:p>
          <a:p>
            <a:pPr marL="13334" algn="l" rtl="0" eaLnBrk="0">
              <a:lnSpc>
                <a:spcPct val="87000"/>
              </a:lnSpc>
              <a:spcBef>
                <a:spcPts val="516"/>
              </a:spcBef>
              <a:tabLst/>
            </a:pP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  <a:hlinkClick r:id="rId18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十一、数据对接</a:t>
            </a:r>
            <a:r>
              <a:rPr sz="1000" kern="0" spc="-29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  <a:hlinkClick r:id="rId18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18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.......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18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....................................................................................................................... 45</a:t>
            </a:r>
            <a:endParaRPr lang="Calibri" altLang="Calibri" sz="1000" dirty="0"/>
          </a:p>
          <a:p>
            <a:pPr marL="13334" algn="l" rtl="0" eaLnBrk="0">
              <a:lnSpc>
                <a:spcPct val="87000"/>
              </a:lnSpc>
              <a:spcBef>
                <a:spcPts val="516"/>
              </a:spcBef>
              <a:tabLst/>
            </a:pP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  <a:hlinkClick r:id="rId19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十二、培训视频汇总</a:t>
            </a:r>
            <a:r>
              <a:rPr sz="1000" kern="0" spc="-29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  <a:hlinkClick r:id="rId19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19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...........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19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........................................................................................................... 46</a:t>
            </a:r>
            <a:endParaRPr lang="Calibri" altLang="Calibri" sz="1000" dirty="0"/>
          </a:p>
          <a:p>
            <a:pPr marL="13334" algn="l" rtl="0" eaLnBrk="0">
              <a:lnSpc>
                <a:spcPct val="87000"/>
              </a:lnSpc>
              <a:spcBef>
                <a:spcPts val="516"/>
              </a:spcBef>
              <a:tabLst/>
            </a:pP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  <a:hlinkClick r:id="rId19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十三、关于平台规则</a:t>
            </a:r>
            <a:r>
              <a:rPr sz="1000" kern="0" spc="-29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  <a:hlinkClick r:id="rId19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19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...........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19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........................................................................................................... 46</a:t>
            </a:r>
            <a:endParaRPr lang="Calibri" altLang="Calibri" sz="1000" dirty="0"/>
          </a:p>
          <a:p>
            <a:pPr marL="13334" algn="l" rtl="0" eaLnBrk="0">
              <a:lnSpc>
                <a:spcPct val="87000"/>
              </a:lnSpc>
              <a:spcBef>
                <a:spcPts val="516"/>
              </a:spcBef>
              <a:tabLst/>
            </a:pP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  <a:hlinkClick r:id="rId20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十四、供应商</a:t>
            </a:r>
            <a:r>
              <a:rPr sz="1000" kern="0" spc="-20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  <a:hlinkClick r:id="rId20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  <a:hlinkClick r:id="rId20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QA</a:t>
            </a:r>
            <a:r>
              <a:rPr sz="1000" kern="0" spc="-29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  <a:hlinkClick r:id="rId20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20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.....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20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........................................................................................................................ 47</a:t>
            </a:r>
            <a:endParaRPr lang="Calibri" altLang="Calibri" sz="1000" dirty="0"/>
          </a:p>
          <a:p>
            <a:pPr algn="r" rtl="0" eaLnBrk="0">
              <a:lnSpc>
                <a:spcPct val="87000"/>
              </a:lnSpc>
              <a:spcBef>
                <a:spcPts val="516"/>
              </a:spcBef>
              <a:tabLst/>
            </a:pP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  <a:hlinkClick r:id="rId20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1.店铺常见问题</a:t>
            </a:r>
            <a:r>
              <a:rPr sz="1000" kern="0" spc="-26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  <a:hlinkClick r:id="rId20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20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...................................................................................................................... 47</a:t>
            </a:r>
            <a:endParaRPr lang="Calibri" altLang="Calibri" sz="1000" dirty="0"/>
          </a:p>
          <a:p>
            <a:pPr algn="r" rtl="0" eaLnBrk="0">
              <a:lnSpc>
                <a:spcPct val="87000"/>
              </a:lnSpc>
              <a:spcBef>
                <a:spcPts val="516"/>
              </a:spcBef>
              <a:tabLst/>
            </a:pP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  <a:hlinkClick r:id="rId21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2.商品上传常见问题</a:t>
            </a:r>
            <a:r>
              <a:rPr sz="1000" kern="0" spc="-28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  <a:hlinkClick r:id="rId21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21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.....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21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......................................................................................................... 48</a:t>
            </a:r>
            <a:endParaRPr lang="Calibri" altLang="Calibri" sz="1000" dirty="0"/>
          </a:p>
          <a:p>
            <a:pPr algn="r" rtl="0" eaLnBrk="0">
              <a:lnSpc>
                <a:spcPct val="87000"/>
              </a:lnSpc>
              <a:spcBef>
                <a:spcPts val="516"/>
              </a:spcBef>
              <a:tabLst/>
            </a:pP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  <a:hlinkClick r:id="rId22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3.品牌认证常见问题</a:t>
            </a:r>
            <a:r>
              <a:rPr sz="1000" kern="0" spc="-28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  <a:hlinkClick r:id="rId22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22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....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22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.......................................................................................................... 49</a:t>
            </a:r>
            <a:endParaRPr lang="Calibri" altLang="Calibri" sz="1000" dirty="0"/>
          </a:p>
          <a:p>
            <a:pPr algn="r" rtl="0" eaLnBrk="0">
              <a:lnSpc>
                <a:spcPct val="87000"/>
              </a:lnSpc>
              <a:spcBef>
                <a:spcPts val="516"/>
              </a:spcBef>
              <a:tabLst/>
            </a:pP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  <a:hlinkClick r:id="rId23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4.交易常见问题</a:t>
            </a:r>
            <a:r>
              <a:rPr sz="1000" kern="0" spc="-29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  <a:hlinkClick r:id="rId23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23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...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23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................................................................................................................... 50</a:t>
            </a:r>
            <a:endParaRPr lang="Calibri" altLang="Calibri" sz="1000" dirty="0"/>
          </a:p>
          <a:p>
            <a:pPr algn="r" rtl="0" eaLnBrk="0">
              <a:lnSpc>
                <a:spcPct val="87000"/>
              </a:lnSpc>
              <a:spcBef>
                <a:spcPts val="516"/>
              </a:spcBef>
              <a:tabLst/>
            </a:pP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  <a:hlinkClick r:id="rId24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5.账号常见问题</a:t>
            </a:r>
            <a:r>
              <a:rPr sz="1000" kern="0" spc="-20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  <a:hlinkClick r:id="rId24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24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...................................................................................................................... 51</a:t>
            </a:r>
            <a:endParaRPr lang="Calibri" altLang="Calibri" sz="1000" dirty="0"/>
          </a:p>
          <a:p>
            <a:pPr algn="l" rtl="0" eaLnBrk="0">
              <a:lnSpc>
                <a:spcPct val="106000"/>
              </a:lnSpc>
              <a:tabLst/>
            </a:pPr>
            <a:endParaRPr lang="Arial" altLang="Arial" sz="400" dirty="0"/>
          </a:p>
          <a:p>
            <a:pPr algn="r" rtl="0" eaLnBrk="0">
              <a:lnSpc>
                <a:spcPct val="99000"/>
              </a:lnSpc>
              <a:spcBef>
                <a:spcPts val="2"/>
              </a:spcBef>
              <a:tabLst/>
            </a:pP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  <a:hlinkClick r:id="rId25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6.资质认证常见问题</a:t>
            </a:r>
            <a:r>
              <a:rPr sz="1000" kern="0" spc="-29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  <a:hlinkClick r:id="rId25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25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......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  <a:hlinkClick r:id="rId25" tooltip="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........................................................................................................ 52</a:t>
            </a:r>
            <a:endParaRPr lang="Calibri" altLang="Calibri" sz="1000" dirty="0"/>
          </a:p>
        </p:txBody>
      </p:sp>
      <p:sp>
        <p:nvSpPr>
          <p:cNvPr id="14" name="textbox 14"/>
          <p:cNvSpPr/>
          <p:nvPr/>
        </p:nvSpPr>
        <p:spPr>
          <a:xfrm>
            <a:off x="3744264" y="9807333"/>
            <a:ext cx="76835" cy="12763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5638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74000"/>
              </a:lnSpc>
              <a:tabLst/>
            </a:pP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2</a:t>
            </a:r>
            <a:endParaRPr lang="Calibri" altLang="Calibri" sz="9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0" name="table 330"/>
          <p:cNvGraphicFramePr>
            <a:graphicFrameLocks noGrp="1"/>
          </p:cNvGraphicFramePr>
          <p:nvPr/>
        </p:nvGraphicFramePr>
        <p:xfrm>
          <a:off x="1071372" y="914400"/>
          <a:ext cx="5417184" cy="7252335"/>
        </p:xfrm>
        <a:graphic>
          <a:graphicData uri="http://schemas.openxmlformats.org/drawingml/2006/table">
            <a:tbl>
              <a:tblPr/>
              <a:tblGrid>
                <a:gridCol w="655954"/>
                <a:gridCol w="4761229"/>
              </a:tblGrid>
              <a:tr h="40512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  <a:tabLst/>
                      </a:pPr>
                      <a:endParaRPr lang="Arial" altLang="Arial" sz="900" dirty="0"/>
                    </a:p>
                    <a:p>
                      <a:pPr marL="293370" algn="l" rtl="0" eaLnBrk="0">
                        <a:lnSpc>
                          <a:spcPct val="79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6</a:t>
                      </a:r>
                      <a:endParaRPr lang="SimSun" altLang="SimSun" sz="14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  <a:tabLst/>
                      </a:pPr>
                      <a:endParaRPr lang="Arial" altLang="Arial" sz="700" dirty="0"/>
                    </a:p>
                    <a:p>
                      <a:pPr algn="l" rtl="0" eaLnBrk="0">
                        <a:lnSpc>
                          <a:spcPct val="6205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76835" algn="l" rtl="0" eaLnBrk="0">
                        <a:lnSpc>
                          <a:spcPct val="95000"/>
                        </a:lnSpc>
                        <a:tabLst/>
                      </a:pP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南方医科大学</a:t>
                      </a:r>
                      <a:endParaRPr lang="SimSun" altLang="SimSun" sz="14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259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  <a:tabLst/>
                      </a:pPr>
                      <a:endParaRPr lang="Arial" altLang="Arial" sz="900" dirty="0"/>
                    </a:p>
                    <a:p>
                      <a:pPr algn="l" rtl="0" eaLnBrk="0">
                        <a:lnSpc>
                          <a:spcPct val="6741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295909" algn="l" rtl="0" eaLnBrk="0">
                        <a:lnSpc>
                          <a:spcPct val="78000"/>
                        </a:lnSpc>
                        <a:tabLst/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7</a:t>
                      </a:r>
                      <a:endParaRPr lang="SimSun" altLang="SimSun" sz="14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  <a:tabLst/>
                      </a:pPr>
                      <a:endParaRPr lang="Arial" altLang="Arial" sz="700" dirty="0"/>
                    </a:p>
                    <a:p>
                      <a:pPr marL="75564" algn="l" rtl="0" eaLnBrk="0">
                        <a:lnSpc>
                          <a:spcPct val="95000"/>
                        </a:lnSpc>
                        <a:spcBef>
                          <a:spcPts val="5"/>
                        </a:spcBef>
                        <a:tabLst/>
                      </a:pP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华南农业大学</a:t>
                      </a:r>
                      <a:endParaRPr lang="SimSun" altLang="SimSun" sz="14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258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  <a:tabLst/>
                      </a:pPr>
                      <a:endParaRPr lang="Arial" altLang="Arial" sz="900" dirty="0"/>
                    </a:p>
                    <a:p>
                      <a:pPr marL="292100" algn="l" rtl="0" eaLnBrk="0">
                        <a:lnSpc>
                          <a:spcPct val="79000"/>
                        </a:lnSpc>
                        <a:tabLst/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8</a:t>
                      </a:r>
                      <a:endParaRPr lang="SimSun" altLang="SimSun" sz="14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  <a:tabLst/>
                      </a:pPr>
                      <a:endParaRPr lang="Arial" altLang="Arial" sz="700" dirty="0"/>
                    </a:p>
                    <a:p>
                      <a:pPr marL="79375" algn="l" rtl="0" eaLnBrk="0">
                        <a:lnSpc>
                          <a:spcPct val="95000"/>
                        </a:lnSpc>
                        <a:spcBef>
                          <a:spcPts val="3"/>
                        </a:spcBef>
                        <a:tabLst/>
                      </a:pPr>
                      <a:r>
                        <a:rPr sz="14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暨南大学</a:t>
                      </a:r>
                      <a:endParaRPr lang="SimSun" altLang="SimSun" sz="14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259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  <a:tabLst/>
                      </a:pPr>
                      <a:endParaRPr lang="Arial" altLang="Arial" sz="900" dirty="0"/>
                    </a:p>
                    <a:p>
                      <a:pPr algn="l" rtl="0" eaLnBrk="0">
                        <a:lnSpc>
                          <a:spcPct val="7322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292100" algn="l" rtl="0" eaLnBrk="0">
                        <a:lnSpc>
                          <a:spcPct val="79000"/>
                        </a:lnSpc>
                        <a:tabLst/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9</a:t>
                      </a:r>
                      <a:endParaRPr lang="SimSun" altLang="SimSun" sz="14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  <a:tabLst/>
                      </a:pPr>
                      <a:endParaRPr lang="Arial" altLang="Arial" sz="700" dirty="0"/>
                    </a:p>
                    <a:p>
                      <a:pPr marL="76835" algn="l" rtl="0" eaLnBrk="0">
                        <a:lnSpc>
                          <a:spcPct val="95000"/>
                        </a:lnSpc>
                        <a:spcBef>
                          <a:spcPts val="7"/>
                        </a:spcBef>
                        <a:tabLst/>
                      </a:pP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贵州医科大学</a:t>
                      </a:r>
                      <a:endParaRPr lang="SimSun" altLang="SimSun" sz="14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258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  <a:tabLst/>
                      </a:pPr>
                      <a:endParaRPr lang="Arial" altLang="Arial" sz="900" dirty="0"/>
                    </a:p>
                    <a:p>
                      <a:pPr marL="260350" algn="l" rtl="0" eaLnBrk="0">
                        <a:lnSpc>
                          <a:spcPct val="83000"/>
                        </a:lnSpc>
                        <a:spcBef>
                          <a:spcPts val="4"/>
                        </a:spcBef>
                        <a:tabLst/>
                      </a:pPr>
                      <a:r>
                        <a:rPr sz="13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10</a:t>
                      </a:r>
                      <a:endParaRPr lang="SimSun" altLang="SimSun" sz="13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  <a:tabLst/>
                      </a:pPr>
                      <a:endParaRPr lang="Arial" altLang="Arial" sz="700" dirty="0"/>
                    </a:p>
                    <a:p>
                      <a:pPr marL="77469" algn="l" rtl="0" eaLnBrk="0">
                        <a:lnSpc>
                          <a:spcPct val="95000"/>
                        </a:lnSpc>
                        <a:spcBef>
                          <a:spcPts val="5"/>
                        </a:spcBef>
                        <a:tabLst/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郑州大学第一附属医院</a:t>
                      </a:r>
                      <a:endParaRPr lang="SimSun" altLang="SimSun" sz="14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259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  <a:tabLst/>
                      </a:pPr>
                      <a:endParaRPr lang="Arial" altLang="Arial" sz="900" dirty="0"/>
                    </a:p>
                    <a:p>
                      <a:pPr marL="260350" algn="l" rtl="0" eaLnBrk="0">
                        <a:lnSpc>
                          <a:spcPct val="83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13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11</a:t>
                      </a:r>
                      <a:endParaRPr lang="SimSun" altLang="SimSun" sz="13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  <a:tabLst/>
                      </a:pPr>
                      <a:endParaRPr lang="Arial" altLang="Arial" sz="700" dirty="0"/>
                    </a:p>
                    <a:p>
                      <a:pPr marL="91439" algn="l" rtl="0" eaLnBrk="0">
                        <a:lnSpc>
                          <a:spcPct val="95000"/>
                        </a:lnSpc>
                        <a:tabLst/>
                      </a:pPr>
                      <a:r>
                        <a:rPr sz="14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中山大学·深圳</a:t>
                      </a:r>
                      <a:endParaRPr lang="SimSun" altLang="SimSun" sz="14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259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  <a:tabLst/>
                      </a:pPr>
                      <a:endParaRPr lang="Arial" altLang="Arial" sz="900" dirty="0"/>
                    </a:p>
                    <a:p>
                      <a:pPr algn="l" rtl="0" eaLnBrk="0">
                        <a:lnSpc>
                          <a:spcPct val="8852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260350" algn="l" rtl="0" eaLnBrk="0">
                        <a:lnSpc>
                          <a:spcPct val="83000"/>
                        </a:lnSpc>
                        <a:tabLst/>
                      </a:pPr>
                      <a:r>
                        <a:rPr sz="13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12</a:t>
                      </a:r>
                      <a:endParaRPr lang="SimSun" altLang="SimSun" sz="13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  <a:tabLst/>
                      </a:pPr>
                      <a:endParaRPr lang="Arial" altLang="Arial" sz="700" dirty="0"/>
                    </a:p>
                    <a:p>
                      <a:pPr marL="74294" algn="l" rtl="0" eaLnBrk="0">
                        <a:lnSpc>
                          <a:spcPct val="95000"/>
                        </a:lnSpc>
                        <a:spcBef>
                          <a:spcPts val="4"/>
                        </a:spcBef>
                        <a:tabLst/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广东药科大学</a:t>
                      </a:r>
                      <a:endParaRPr lang="SimSun" altLang="SimSun" sz="14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258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  <a:tabLst/>
                      </a:pPr>
                      <a:endParaRPr lang="Arial" altLang="Arial" sz="900" dirty="0"/>
                    </a:p>
                    <a:p>
                      <a:pPr algn="l" rtl="0" eaLnBrk="0">
                        <a:lnSpc>
                          <a:spcPct val="8084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260350" algn="l" rtl="0" eaLnBrk="0">
                        <a:lnSpc>
                          <a:spcPct val="83000"/>
                        </a:lnSpc>
                        <a:tabLst/>
                      </a:pPr>
                      <a:r>
                        <a:rPr sz="13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13</a:t>
                      </a:r>
                      <a:endParaRPr lang="SimSun" altLang="SimSun" sz="13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  <a:tabLst/>
                      </a:pPr>
                      <a:endParaRPr lang="Arial" altLang="Arial" sz="700" dirty="0"/>
                    </a:p>
                    <a:p>
                      <a:pPr marL="77469" algn="l" rtl="0" eaLnBrk="0">
                        <a:lnSpc>
                          <a:spcPct val="95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郑州人民医院</a:t>
                      </a:r>
                      <a:endParaRPr lang="SimSun" altLang="SimSun" sz="14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259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  <a:tabLst/>
                      </a:pPr>
                      <a:endParaRPr lang="Arial" altLang="Arial" sz="900" dirty="0"/>
                    </a:p>
                    <a:p>
                      <a:pPr marL="260350" algn="l" rtl="0" eaLnBrk="0">
                        <a:lnSpc>
                          <a:spcPct val="83000"/>
                        </a:lnSpc>
                        <a:spcBef>
                          <a:spcPts val="7"/>
                        </a:spcBef>
                        <a:tabLst/>
                      </a:pPr>
                      <a:r>
                        <a:rPr sz="13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14</a:t>
                      </a:r>
                      <a:endParaRPr lang="SimSun" altLang="SimSun" sz="13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  <a:tabLst/>
                      </a:pPr>
                      <a:endParaRPr lang="Arial" altLang="Arial" sz="700" dirty="0"/>
                    </a:p>
                    <a:p>
                      <a:pPr marL="74294" algn="l" rtl="0" eaLnBrk="0">
                        <a:lnSpc>
                          <a:spcPct val="95000"/>
                        </a:lnSpc>
                        <a:tabLst/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广州医科大学</a:t>
                      </a:r>
                      <a:endParaRPr lang="SimSun" altLang="SimSun" sz="14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259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  <a:tabLst/>
                      </a:pPr>
                      <a:endParaRPr lang="Arial" altLang="Arial" sz="900" dirty="0"/>
                    </a:p>
                    <a:p>
                      <a:pPr marL="260350" algn="l" rtl="0" eaLnBrk="0">
                        <a:lnSpc>
                          <a:spcPct val="83000"/>
                        </a:lnSpc>
                        <a:spcBef>
                          <a:spcPts val="6"/>
                        </a:spcBef>
                        <a:tabLst/>
                      </a:pPr>
                      <a:r>
                        <a:rPr sz="13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15</a:t>
                      </a:r>
                      <a:endParaRPr lang="SimSun" altLang="SimSun" sz="13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  <a:tabLst/>
                      </a:pPr>
                      <a:endParaRPr lang="Arial" altLang="Arial" sz="700" dirty="0"/>
                    </a:p>
                    <a:p>
                      <a:pPr marL="75564" algn="l" rtl="0" eaLnBrk="0">
                        <a:lnSpc>
                          <a:spcPct val="95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江西中医药大学</a:t>
                      </a:r>
                      <a:endParaRPr lang="SimSun" altLang="SimSun" sz="14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258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  <a:tabLst/>
                      </a:pPr>
                      <a:endParaRPr lang="Arial" altLang="Arial" sz="900" dirty="0"/>
                    </a:p>
                    <a:p>
                      <a:pPr marL="260350" algn="l" rtl="0" eaLnBrk="0">
                        <a:lnSpc>
                          <a:spcPct val="83000"/>
                        </a:lnSpc>
                        <a:spcBef>
                          <a:spcPts val="4"/>
                        </a:spcBef>
                        <a:tabLst/>
                      </a:pPr>
                      <a:r>
                        <a:rPr sz="13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16</a:t>
                      </a:r>
                      <a:endParaRPr lang="SimSun" altLang="SimSun" sz="13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  <a:tabLst/>
                      </a:pPr>
                      <a:endParaRPr lang="Arial" altLang="Arial" sz="700" dirty="0"/>
                    </a:p>
                    <a:p>
                      <a:pPr marL="76200" algn="l" rtl="0" eaLnBrk="0">
                        <a:lnSpc>
                          <a:spcPct val="95000"/>
                        </a:lnSpc>
                        <a:spcBef>
                          <a:spcPts val="5"/>
                        </a:spcBef>
                        <a:tabLst/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温州医科大学附属第一医院</a:t>
                      </a:r>
                      <a:endParaRPr lang="SimSun" altLang="SimSun" sz="14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259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  <a:tabLst/>
                      </a:pPr>
                      <a:endParaRPr lang="Arial" altLang="Arial" sz="900" dirty="0"/>
                    </a:p>
                    <a:p>
                      <a:pPr marL="260350" algn="l" rtl="0" eaLnBrk="0">
                        <a:lnSpc>
                          <a:spcPct val="83000"/>
                        </a:lnSpc>
                        <a:spcBef>
                          <a:spcPts val="3"/>
                        </a:spcBef>
                        <a:tabLst/>
                      </a:pPr>
                      <a:r>
                        <a:rPr sz="13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17</a:t>
                      </a:r>
                      <a:endParaRPr lang="SimSun" altLang="SimSun" sz="13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  <a:tabLst/>
                      </a:pPr>
                      <a:endParaRPr lang="Arial" altLang="Arial" sz="700" dirty="0"/>
                    </a:p>
                    <a:p>
                      <a:pPr marL="74294" algn="l" rtl="0" eaLnBrk="0">
                        <a:lnSpc>
                          <a:spcPct val="95000"/>
                        </a:lnSpc>
                        <a:tabLst/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深圳湾实验室</a:t>
                      </a:r>
                      <a:endParaRPr lang="SimSun" altLang="SimSun" sz="14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258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  <a:tabLst/>
                      </a:pPr>
                      <a:endParaRPr lang="Arial" altLang="Arial" sz="900" dirty="0"/>
                    </a:p>
                    <a:p>
                      <a:pPr marL="260350" algn="l" rtl="0" eaLnBrk="0">
                        <a:lnSpc>
                          <a:spcPct val="83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13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18</a:t>
                      </a:r>
                      <a:endParaRPr lang="SimSun" altLang="SimSun" sz="13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  <a:tabLst/>
                      </a:pPr>
                      <a:endParaRPr lang="Arial" altLang="Arial" sz="700" dirty="0"/>
                    </a:p>
                    <a:p>
                      <a:pPr marL="88264" algn="l" rtl="0" eaLnBrk="0">
                        <a:lnSpc>
                          <a:spcPct val="95000"/>
                        </a:lnSpc>
                        <a:spcBef>
                          <a:spcPts val="4"/>
                        </a:spcBef>
                        <a:tabLst/>
                      </a:pPr>
                      <a:r>
                        <a:rPr sz="14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台州市肿瘤医院</a:t>
                      </a:r>
                      <a:endParaRPr lang="SimSun" altLang="SimSun" sz="14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258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  <a:tabLst/>
                      </a:pPr>
                      <a:endParaRPr lang="Arial" altLang="Arial" sz="900" dirty="0"/>
                    </a:p>
                    <a:p>
                      <a:pPr algn="l" rtl="0" eaLnBrk="0">
                        <a:lnSpc>
                          <a:spcPct val="8082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260350" algn="l" rtl="0" eaLnBrk="0">
                        <a:lnSpc>
                          <a:spcPct val="83000"/>
                        </a:lnSpc>
                        <a:tabLst/>
                      </a:pPr>
                      <a:r>
                        <a:rPr sz="13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19</a:t>
                      </a:r>
                      <a:endParaRPr lang="SimSun" altLang="SimSun" sz="13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  <a:tabLst/>
                      </a:pPr>
                      <a:endParaRPr lang="Arial" altLang="Arial" sz="700" dirty="0"/>
                    </a:p>
                    <a:p>
                      <a:pPr marL="91439" algn="l" rtl="0" eaLnBrk="0">
                        <a:lnSpc>
                          <a:spcPct val="95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中国科学技术大学附属第一医院（安徽省立医院）</a:t>
                      </a:r>
                      <a:endParaRPr lang="SimSun" altLang="SimSun" sz="14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259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  <a:tabLst/>
                      </a:pPr>
                      <a:endParaRPr lang="Arial" altLang="Arial" sz="900" dirty="0"/>
                    </a:p>
                    <a:p>
                      <a:pPr marL="249554" algn="l" rtl="0" eaLnBrk="0">
                        <a:lnSpc>
                          <a:spcPct val="79000"/>
                        </a:lnSpc>
                        <a:tabLst/>
                      </a:pPr>
                      <a:r>
                        <a:rPr sz="14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20</a:t>
                      </a:r>
                      <a:endParaRPr lang="SimSun" altLang="SimSun" sz="14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  <a:tabLst/>
                      </a:pPr>
                      <a:endParaRPr lang="Arial" altLang="Arial" sz="700" dirty="0"/>
                    </a:p>
                    <a:p>
                      <a:pPr marL="78739" algn="l" rtl="0" eaLnBrk="0">
                        <a:lnSpc>
                          <a:spcPct val="95000"/>
                        </a:lnSpc>
                        <a:tabLst/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常州市第一人民医院</a:t>
                      </a:r>
                      <a:endParaRPr lang="SimSun" altLang="SimSun" sz="14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259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  <a:tabLst/>
                      </a:pPr>
                      <a:endParaRPr lang="Arial" altLang="Arial" sz="900" dirty="0"/>
                    </a:p>
                    <a:p>
                      <a:pPr algn="l" rtl="0" eaLnBrk="0">
                        <a:lnSpc>
                          <a:spcPct val="7058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249554" algn="l" rtl="0" eaLnBrk="0">
                        <a:lnSpc>
                          <a:spcPct val="79000"/>
                        </a:lnSpc>
                        <a:tabLst/>
                      </a:pPr>
                      <a:r>
                        <a:rPr sz="14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21</a:t>
                      </a:r>
                      <a:endParaRPr lang="SimSun" altLang="SimSun" sz="14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  <a:tabLst/>
                      </a:pPr>
                      <a:endParaRPr lang="Arial" altLang="Arial" sz="700" dirty="0"/>
                    </a:p>
                    <a:p>
                      <a:pPr marL="91439" algn="l" rtl="0" eaLnBrk="0">
                        <a:lnSpc>
                          <a:spcPct val="95000"/>
                        </a:lnSpc>
                        <a:spcBef>
                          <a:spcPts val="7"/>
                        </a:spcBef>
                        <a:tabLst/>
                      </a:pP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中山大学（常购物资采购平台）</a:t>
                      </a:r>
                      <a:endParaRPr lang="SimSun" altLang="SimSun" sz="14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258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  <a:tabLst/>
                      </a:pPr>
                      <a:endParaRPr lang="Arial" altLang="Arial" sz="900" dirty="0"/>
                    </a:p>
                    <a:p>
                      <a:pPr marL="249554" algn="l" rtl="0" eaLnBrk="0">
                        <a:lnSpc>
                          <a:spcPct val="79000"/>
                        </a:lnSpc>
                        <a:spcBef>
                          <a:spcPts val="7"/>
                        </a:spcBef>
                        <a:tabLst/>
                      </a:pPr>
                      <a:r>
                        <a:rPr sz="14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22</a:t>
                      </a:r>
                      <a:endParaRPr lang="SimSun" altLang="SimSun" sz="14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  <a:tabLst/>
                      </a:pPr>
                      <a:endParaRPr lang="Arial" altLang="Arial" sz="700" dirty="0"/>
                    </a:p>
                    <a:p>
                      <a:pPr marL="75564" algn="l" rtl="0" eaLnBrk="0">
                        <a:lnSpc>
                          <a:spcPct val="95000"/>
                        </a:lnSpc>
                        <a:spcBef>
                          <a:spcPts val="7"/>
                        </a:spcBef>
                        <a:tabLst/>
                      </a:pP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华侨大学</a:t>
                      </a:r>
                      <a:endParaRPr lang="SimSun" altLang="SimSun" sz="14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76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  <a:tabLst/>
                      </a:pPr>
                      <a:endParaRPr lang="Arial" altLang="Arial" sz="900" dirty="0"/>
                    </a:p>
                    <a:p>
                      <a:pPr marL="249554" algn="l" rtl="0" eaLnBrk="0">
                        <a:lnSpc>
                          <a:spcPct val="79000"/>
                        </a:lnSpc>
                        <a:spcBef>
                          <a:spcPts val="6"/>
                        </a:spcBef>
                        <a:tabLst/>
                      </a:pPr>
                      <a:r>
                        <a:rPr sz="14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23</a:t>
                      </a:r>
                      <a:endParaRPr lang="SimSun" altLang="SimSun" sz="14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  <a:tabLst/>
                      </a:pPr>
                      <a:endParaRPr lang="Arial" altLang="Arial" sz="700" dirty="0"/>
                    </a:p>
                    <a:p>
                      <a:pPr marL="80644" algn="l" rtl="0" eaLnBrk="0">
                        <a:lnSpc>
                          <a:spcPct val="95000"/>
                        </a:lnSpc>
                        <a:spcBef>
                          <a:spcPts val="3"/>
                        </a:spcBef>
                        <a:tabLst/>
                      </a:pP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东台市人民医院</a:t>
                      </a:r>
                      <a:endParaRPr lang="SimSun" altLang="SimSun" sz="14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32" name="textbox 332"/>
          <p:cNvSpPr/>
          <p:nvPr/>
        </p:nvSpPr>
        <p:spPr>
          <a:xfrm>
            <a:off x="3715308" y="9807333"/>
            <a:ext cx="135254" cy="12763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4679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74000"/>
              </a:lnSpc>
              <a:tabLst/>
            </a:pPr>
            <a:r>
              <a:rPr sz="900" kern="0" spc="-3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29</a:t>
            </a:r>
            <a:endParaRPr lang="Calibri" altLang="Calibri" sz="9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4" name="table 334"/>
          <p:cNvGraphicFramePr>
            <a:graphicFrameLocks noGrp="1"/>
          </p:cNvGraphicFramePr>
          <p:nvPr/>
        </p:nvGraphicFramePr>
        <p:xfrm>
          <a:off x="1142619" y="2657475"/>
          <a:ext cx="5290184" cy="2527300"/>
        </p:xfrm>
        <a:graphic>
          <a:graphicData uri="http://schemas.openxmlformats.org/drawingml/2006/table">
            <a:tbl>
              <a:tblPr/>
              <a:tblGrid>
                <a:gridCol w="5290184"/>
              </a:tblGrid>
              <a:tr h="252095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36" name="picture 3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152143" y="2667000"/>
            <a:ext cx="5271515" cy="2508503"/>
          </a:xfrm>
          <a:prstGeom prst="rect">
            <a:avLst/>
          </a:prstGeom>
        </p:spPr>
      </p:pic>
      <p:graphicFrame>
        <p:nvGraphicFramePr>
          <p:cNvPr id="338" name="table 338"/>
          <p:cNvGraphicFramePr>
            <a:graphicFrameLocks noGrp="1"/>
          </p:cNvGraphicFramePr>
          <p:nvPr/>
        </p:nvGraphicFramePr>
        <p:xfrm>
          <a:off x="1142619" y="7366634"/>
          <a:ext cx="5285740" cy="2297429"/>
        </p:xfrm>
        <a:graphic>
          <a:graphicData uri="http://schemas.openxmlformats.org/drawingml/2006/table">
            <a:tbl>
              <a:tblPr/>
              <a:tblGrid>
                <a:gridCol w="5285740"/>
              </a:tblGrid>
              <a:tr h="229107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40" name="picture 3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152143" y="7376160"/>
            <a:ext cx="5266944" cy="2278379"/>
          </a:xfrm>
          <a:prstGeom prst="rect">
            <a:avLst/>
          </a:prstGeom>
        </p:spPr>
      </p:pic>
      <p:sp>
        <p:nvSpPr>
          <p:cNvPr id="342" name="textbox 342"/>
          <p:cNvSpPr/>
          <p:nvPr/>
        </p:nvSpPr>
        <p:spPr>
          <a:xfrm>
            <a:off x="1137972" y="5485638"/>
            <a:ext cx="5292725" cy="159448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9498"/>
              </a:lnSpc>
              <a:tabLst/>
            </a:pPr>
            <a:endParaRPr lang="Arial" altLang="Arial" sz="100" dirty="0"/>
          </a:p>
          <a:p>
            <a:pPr marL="24765" algn="l" rtl="0" eaLnBrk="0">
              <a:lnSpc>
                <a:spcPct val="94000"/>
              </a:lnSpc>
              <a:tabLst/>
            </a:pPr>
            <a:r>
              <a:rPr sz="1400" kern="0" spc="-20" dirty="0">
                <a:ln w="5103" cap="flat" cmpd="sng">
                  <a:solidFill>
                    <a:srgbClr val="000000">
                      <a:alpha val="100000"/>
                    </a:srgbClr>
                  </a:solidFill>
                  <a:prstDash val="solid"/>
                  <a:bevel/>
                </a:ln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1.2</a:t>
            </a:r>
            <a:r>
              <a:rPr sz="1400" kern="0" spc="-2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400" kern="0" spc="-20" dirty="0">
                <a:ln w="5103" cap="flat" cmpd="sng">
                  <a:solidFill>
                    <a:srgbClr val="000000">
                      <a:alpha val="100000"/>
                    </a:srgbClr>
                  </a:solidFill>
                  <a:prstDash val="solid"/>
                  <a:bevel/>
                </a:ln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供应商如何参与竞价</a:t>
            </a:r>
            <a:endParaRPr lang="SimSun" altLang="SimSun" sz="1400" dirty="0"/>
          </a:p>
          <a:p>
            <a:pPr algn="l" rtl="0" eaLnBrk="0">
              <a:lnSpc>
                <a:spcPct val="104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05000"/>
              </a:lnSpc>
              <a:tabLst/>
            </a:pPr>
            <a:endParaRPr lang="Arial" altLang="Arial" sz="1000" dirty="0"/>
          </a:p>
          <a:p>
            <a:pPr marL="27305" algn="l" rtl="0" eaLnBrk="0">
              <a:lnSpc>
                <a:spcPct val="84000"/>
              </a:lnSpc>
              <a:spcBef>
                <a:spcPts val="422"/>
              </a:spcBef>
              <a:tabLst/>
            </a:pP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•登录平台，点击“竞价询价</a:t>
            </a:r>
            <a:r>
              <a:rPr sz="1400" kern="0" spc="-48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”，筛选“竞价中</a:t>
            </a:r>
            <a:r>
              <a:rPr sz="1400" kern="0" spc="-5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”状态，便能查看到</a:t>
            </a:r>
            <a:endParaRPr lang="SimSun" altLang="SimSun" sz="1400" dirty="0"/>
          </a:p>
          <a:p>
            <a:pPr marL="12700" indent="1270" algn="l" rtl="0" eaLnBrk="0">
              <a:lnSpc>
                <a:spcPct val="191000"/>
              </a:lnSpc>
              <a:spcBef>
                <a:spcPts val="6"/>
              </a:spcBef>
              <a:tabLst/>
            </a:pP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竞价信息，点击“去报价</a:t>
            </a:r>
            <a:r>
              <a:rPr sz="1400" kern="0" spc="-5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”或者“查看详情</a:t>
            </a:r>
            <a:r>
              <a:rPr sz="1400" kern="0" spc="-5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”，便能了解竞价更多</a:t>
            </a:r>
            <a:r>
              <a:rPr sz="1400" kern="0" spc="-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详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细信息并参与报价。</a:t>
            </a:r>
            <a:endParaRPr lang="SimSun" altLang="SimSun" sz="1400" dirty="0"/>
          </a:p>
        </p:txBody>
      </p:sp>
      <p:sp>
        <p:nvSpPr>
          <p:cNvPr id="344" name="textbox 344"/>
          <p:cNvSpPr/>
          <p:nvPr/>
        </p:nvSpPr>
        <p:spPr>
          <a:xfrm>
            <a:off x="1136545" y="1011187"/>
            <a:ext cx="1269364" cy="137477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9498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94000"/>
              </a:lnSpc>
              <a:tabLst/>
            </a:pPr>
            <a:r>
              <a:rPr sz="1400" kern="0" spc="-10" dirty="0">
                <a:ln w="5103" cap="flat" cmpd="sng">
                  <a:solidFill>
                    <a:srgbClr val="000000">
                      <a:alpha val="100000"/>
                    </a:srgbClr>
                  </a:solidFill>
                  <a:prstDash val="solid"/>
                  <a:bevel/>
                </a:ln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七、竞价与询价</a:t>
            </a:r>
            <a:endParaRPr lang="SimSun" altLang="SimSun" sz="1400" dirty="0"/>
          </a:p>
          <a:p>
            <a:pPr algn="l" rtl="0" eaLnBrk="0">
              <a:lnSpc>
                <a:spcPct val="104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05000"/>
              </a:lnSpc>
              <a:tabLst/>
            </a:pPr>
            <a:endParaRPr lang="Arial" altLang="Arial" sz="1000" dirty="0"/>
          </a:p>
          <a:p>
            <a:pPr marL="26034" algn="l" rtl="0" eaLnBrk="0">
              <a:lnSpc>
                <a:spcPct val="94000"/>
              </a:lnSpc>
              <a:spcBef>
                <a:spcPts val="425"/>
              </a:spcBef>
              <a:tabLst/>
            </a:pPr>
            <a:r>
              <a:rPr sz="1400" kern="0" spc="-40" dirty="0">
                <a:ln w="5103" cap="flat" cmpd="sng">
                  <a:solidFill>
                    <a:srgbClr val="000000">
                      <a:alpha val="100000"/>
                    </a:srgbClr>
                  </a:solidFill>
                  <a:prstDash val="solid"/>
                  <a:bevel/>
                </a:ln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1.竞价</a:t>
            </a:r>
            <a:endParaRPr lang="SimSun" altLang="SimSun" sz="1400" dirty="0"/>
          </a:p>
          <a:p>
            <a:pPr algn="l" rtl="0" eaLnBrk="0">
              <a:lnSpc>
                <a:spcPct val="105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05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18000"/>
              </a:lnSpc>
              <a:tabLst/>
            </a:pPr>
            <a:endParaRPr lang="Arial" altLang="Arial" sz="300" dirty="0"/>
          </a:p>
          <a:p>
            <a:pPr marL="26034" algn="l" rtl="0" eaLnBrk="0">
              <a:lnSpc>
                <a:spcPct val="94000"/>
              </a:lnSpc>
              <a:spcBef>
                <a:spcPts val="1"/>
              </a:spcBef>
              <a:tabLst/>
            </a:pPr>
            <a:r>
              <a:rPr sz="1400" kern="0" spc="-30" dirty="0">
                <a:ln w="5103" cap="flat" cmpd="sng">
                  <a:solidFill>
                    <a:srgbClr val="000000">
                      <a:alpha val="100000"/>
                    </a:srgbClr>
                  </a:solidFill>
                  <a:prstDash val="solid"/>
                  <a:bevel/>
                </a:ln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1.1</a:t>
            </a:r>
            <a:r>
              <a:rPr sz="1400" kern="0" spc="-26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400" kern="0" spc="-30" dirty="0">
                <a:ln w="5103" cap="flat" cmpd="sng">
                  <a:solidFill>
                    <a:srgbClr val="000000">
                      <a:alpha val="100000"/>
                    </a:srgbClr>
                  </a:solidFill>
                  <a:prstDash val="solid"/>
                  <a:bevel/>
                </a:ln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竞价流程图</a:t>
            </a:r>
            <a:endParaRPr lang="SimSun" altLang="SimSun" sz="1400" dirty="0"/>
          </a:p>
        </p:txBody>
      </p:sp>
      <p:sp>
        <p:nvSpPr>
          <p:cNvPr id="346" name="textbox 346"/>
          <p:cNvSpPr/>
          <p:nvPr/>
        </p:nvSpPr>
        <p:spPr>
          <a:xfrm>
            <a:off x="3714623" y="9807333"/>
            <a:ext cx="135889" cy="12763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4679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74000"/>
              </a:lnSpc>
              <a:tabLst/>
            </a:pPr>
            <a:r>
              <a:rPr sz="900" kern="0" spc="-3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30</a:t>
            </a:r>
            <a:endParaRPr lang="Calibri" altLang="Calibri" sz="9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" name="picture 34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143000" y="2065020"/>
            <a:ext cx="5273040" cy="5529071"/>
          </a:xfrm>
          <a:prstGeom prst="rect">
            <a:avLst/>
          </a:prstGeom>
        </p:spPr>
      </p:pic>
      <p:sp>
        <p:nvSpPr>
          <p:cNvPr id="350" name="textbox 350"/>
          <p:cNvSpPr/>
          <p:nvPr/>
        </p:nvSpPr>
        <p:spPr>
          <a:xfrm>
            <a:off x="1137258" y="7884427"/>
            <a:ext cx="5293359" cy="159258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9498"/>
              </a:lnSpc>
              <a:tabLst/>
            </a:pPr>
            <a:endParaRPr lang="Arial" altLang="Arial" sz="100" dirty="0"/>
          </a:p>
          <a:p>
            <a:pPr marL="14604" algn="l" rtl="0" eaLnBrk="0">
              <a:lnSpc>
                <a:spcPct val="94000"/>
              </a:lnSpc>
              <a:tabLst/>
            </a:pPr>
            <a:r>
              <a:rPr sz="1400" kern="0" spc="-10" dirty="0">
                <a:ln w="5103" cap="flat" cmpd="sng">
                  <a:solidFill>
                    <a:srgbClr val="000000">
                      <a:alpha val="100000"/>
                    </a:srgbClr>
                  </a:solidFill>
                  <a:prstDash val="solid"/>
                  <a:bevel/>
                </a:ln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2.2</a:t>
            </a:r>
            <a:r>
              <a:rPr sz="1400" kern="0" spc="-26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400" kern="0" spc="-10" dirty="0">
                <a:ln w="5103" cap="flat" cmpd="sng">
                  <a:solidFill>
                    <a:srgbClr val="000000">
                      <a:alpha val="100000"/>
                    </a:srgbClr>
                  </a:solidFill>
                  <a:prstDash val="solid"/>
                  <a:bevel/>
                </a:ln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供应商如何参与询价</a:t>
            </a:r>
            <a:endParaRPr lang="SimSun" altLang="SimSun" sz="1400" dirty="0"/>
          </a:p>
          <a:p>
            <a:pPr algn="l" rtl="0" eaLnBrk="0">
              <a:lnSpc>
                <a:spcPct val="104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04000"/>
              </a:lnSpc>
              <a:tabLst/>
            </a:pPr>
            <a:endParaRPr lang="Arial" altLang="Arial" sz="1000" dirty="0"/>
          </a:p>
          <a:p>
            <a:pPr marL="27940" algn="l" rtl="0" eaLnBrk="0">
              <a:lnSpc>
                <a:spcPct val="84000"/>
              </a:lnSpc>
              <a:spcBef>
                <a:spcPts val="422"/>
              </a:spcBef>
              <a:tabLst/>
            </a:pP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•登录平台，点击“竞价询价</a:t>
            </a:r>
            <a:r>
              <a:rPr sz="1400" kern="0" spc="-48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”，筛选“询价中</a:t>
            </a:r>
            <a:r>
              <a:rPr sz="1400" kern="0" spc="-5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”状态，便能查看到</a:t>
            </a:r>
            <a:endParaRPr lang="SimSun" altLang="SimSun" sz="1400" dirty="0"/>
          </a:p>
          <a:p>
            <a:pPr marL="12700" indent="-635" algn="l" rtl="0" eaLnBrk="0">
              <a:lnSpc>
                <a:spcPct val="191000"/>
              </a:lnSpc>
              <a:spcBef>
                <a:spcPts val="6"/>
              </a:spcBef>
              <a:tabLst/>
            </a:pP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询价信息，点击“去报价</a:t>
            </a:r>
            <a:r>
              <a:rPr sz="1400" kern="0" spc="-5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”或者“查看详情</a:t>
            </a:r>
            <a:r>
              <a:rPr sz="1400" kern="0" spc="-5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”，便能了解竞价更多详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细信息并参与询价报价。</a:t>
            </a:r>
            <a:endParaRPr lang="SimSun" altLang="SimSun" sz="1400" dirty="0"/>
          </a:p>
        </p:txBody>
      </p:sp>
      <p:sp>
        <p:nvSpPr>
          <p:cNvPr id="352" name="textbox 352"/>
          <p:cNvSpPr/>
          <p:nvPr/>
        </p:nvSpPr>
        <p:spPr>
          <a:xfrm>
            <a:off x="1139400" y="1011187"/>
            <a:ext cx="1220469" cy="80010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9498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94000"/>
              </a:lnSpc>
              <a:tabLst/>
            </a:pPr>
            <a:r>
              <a:rPr sz="1400" kern="0" spc="-20" dirty="0">
                <a:ln w="5103" cap="flat" cmpd="sng">
                  <a:solidFill>
                    <a:srgbClr val="000000">
                      <a:alpha val="100000"/>
                    </a:srgbClr>
                  </a:solidFill>
                  <a:prstDash val="solid"/>
                  <a:bevel/>
                </a:ln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2.询价</a:t>
            </a:r>
            <a:endParaRPr lang="SimSun" altLang="SimSun" sz="1400" dirty="0"/>
          </a:p>
          <a:p>
            <a:pPr algn="l" rtl="0" eaLnBrk="0">
              <a:lnSpc>
                <a:spcPct val="104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05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18000"/>
              </a:lnSpc>
              <a:tabLst/>
            </a:pPr>
            <a:endParaRPr lang="Arial" altLang="Arial" sz="300" dirty="0"/>
          </a:p>
          <a:p>
            <a:pPr marL="12700" algn="l" rtl="0" eaLnBrk="0">
              <a:lnSpc>
                <a:spcPct val="94000"/>
              </a:lnSpc>
              <a:tabLst/>
            </a:pPr>
            <a:r>
              <a:rPr sz="1400" kern="0" spc="-20" dirty="0">
                <a:ln w="5103" cap="flat" cmpd="sng">
                  <a:solidFill>
                    <a:srgbClr val="000000">
                      <a:alpha val="100000"/>
                    </a:srgbClr>
                  </a:solidFill>
                  <a:prstDash val="solid"/>
                  <a:bevel/>
                </a:ln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2.1</a:t>
            </a:r>
            <a:r>
              <a:rPr sz="1400" kern="0" spc="-25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400" kern="0" spc="-20" dirty="0">
                <a:ln w="5103" cap="flat" cmpd="sng">
                  <a:solidFill>
                    <a:srgbClr val="000000">
                      <a:alpha val="100000"/>
                    </a:srgbClr>
                  </a:solidFill>
                  <a:prstDash val="solid"/>
                  <a:bevel/>
                </a:ln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询价流程图</a:t>
            </a:r>
            <a:endParaRPr lang="SimSun" altLang="SimSun" sz="1400" dirty="0"/>
          </a:p>
        </p:txBody>
      </p:sp>
      <p:sp>
        <p:nvSpPr>
          <p:cNvPr id="354" name="textbox 354"/>
          <p:cNvSpPr/>
          <p:nvPr/>
        </p:nvSpPr>
        <p:spPr>
          <a:xfrm>
            <a:off x="3714623" y="9807333"/>
            <a:ext cx="135889" cy="12763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4679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74000"/>
              </a:lnSpc>
              <a:tabLst/>
            </a:pPr>
            <a:r>
              <a:rPr sz="900" kern="0" spc="-3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31</a:t>
            </a:r>
            <a:endParaRPr lang="Calibri" altLang="Calibri" sz="9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6" name="table 356"/>
          <p:cNvGraphicFramePr>
            <a:graphicFrameLocks noGrp="1"/>
          </p:cNvGraphicFramePr>
          <p:nvPr/>
        </p:nvGraphicFramePr>
        <p:xfrm>
          <a:off x="1142619" y="5578983"/>
          <a:ext cx="5285740" cy="2545714"/>
        </p:xfrm>
        <a:graphic>
          <a:graphicData uri="http://schemas.openxmlformats.org/drawingml/2006/table">
            <a:tbl>
              <a:tblPr/>
              <a:tblGrid>
                <a:gridCol w="5285740"/>
              </a:tblGrid>
              <a:tr h="253936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58" name="picture 3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152143" y="5588508"/>
            <a:ext cx="5266944" cy="2526791"/>
          </a:xfrm>
          <a:prstGeom prst="rect">
            <a:avLst/>
          </a:prstGeom>
        </p:spPr>
      </p:pic>
      <p:graphicFrame>
        <p:nvGraphicFramePr>
          <p:cNvPr id="360" name="table 360"/>
          <p:cNvGraphicFramePr>
            <a:graphicFrameLocks noGrp="1"/>
          </p:cNvGraphicFramePr>
          <p:nvPr/>
        </p:nvGraphicFramePr>
        <p:xfrm>
          <a:off x="1142619" y="914018"/>
          <a:ext cx="5288915" cy="1962150"/>
        </p:xfrm>
        <a:graphic>
          <a:graphicData uri="http://schemas.openxmlformats.org/drawingml/2006/table">
            <a:tbl>
              <a:tblPr/>
              <a:tblGrid>
                <a:gridCol w="5288915"/>
              </a:tblGrid>
              <a:tr h="19558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62" name="picture 36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152143" y="923543"/>
            <a:ext cx="5269991" cy="1943100"/>
          </a:xfrm>
          <a:prstGeom prst="rect">
            <a:avLst/>
          </a:prstGeom>
        </p:spPr>
      </p:pic>
      <p:sp>
        <p:nvSpPr>
          <p:cNvPr id="364" name="textbox 364"/>
          <p:cNvSpPr/>
          <p:nvPr/>
        </p:nvSpPr>
        <p:spPr>
          <a:xfrm>
            <a:off x="1140113" y="3545599"/>
            <a:ext cx="5261609" cy="174752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9172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95000"/>
              </a:lnSpc>
              <a:tabLst/>
            </a:pPr>
            <a:r>
              <a:rPr sz="1400" kern="0" spc="-10" dirty="0">
                <a:ln w="5103" cap="flat" cmpd="sng">
                  <a:solidFill>
                    <a:srgbClr val="000000">
                      <a:alpha val="100000"/>
                    </a:srgbClr>
                  </a:solidFill>
                  <a:prstDash val="solid"/>
                  <a:bevel/>
                </a:ln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八、店铺营销工具</a:t>
            </a:r>
            <a:endParaRPr lang="SimSun" altLang="SimSun" sz="1400" dirty="0"/>
          </a:p>
          <a:p>
            <a:pPr algn="l" rtl="0" eaLnBrk="0">
              <a:lnSpc>
                <a:spcPct val="104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05000"/>
              </a:lnSpc>
              <a:tabLst/>
            </a:pPr>
            <a:endParaRPr lang="Arial" altLang="Arial" sz="1000" dirty="0"/>
          </a:p>
          <a:p>
            <a:pPr marL="22859" algn="l" rtl="0" eaLnBrk="0">
              <a:lnSpc>
                <a:spcPct val="95000"/>
              </a:lnSpc>
              <a:spcBef>
                <a:spcPts val="420"/>
              </a:spcBef>
              <a:tabLst/>
            </a:pPr>
            <a:r>
              <a:rPr sz="1400" kern="0" spc="-30" dirty="0">
                <a:ln w="5103" cap="flat" cmpd="sng">
                  <a:solidFill>
                    <a:srgbClr val="000000">
                      <a:alpha val="100000"/>
                    </a:srgbClr>
                  </a:solidFill>
                  <a:prstDash val="solid"/>
                  <a:bevel/>
                </a:ln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1.限时折扣</a:t>
            </a:r>
            <a:endParaRPr lang="SimSun" altLang="SimSun" sz="1400" dirty="0"/>
          </a:p>
          <a:p>
            <a:pPr algn="l" rtl="0" eaLnBrk="0">
              <a:lnSpc>
                <a:spcPct val="103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03000"/>
              </a:lnSpc>
              <a:tabLst/>
            </a:pPr>
            <a:endParaRPr lang="Arial" altLang="Arial" sz="1000" dirty="0"/>
          </a:p>
          <a:p>
            <a:pPr marL="24765" algn="l" rtl="0" eaLnBrk="0">
              <a:lnSpc>
                <a:spcPct val="84000"/>
              </a:lnSpc>
              <a:spcBef>
                <a:spcPts val="430"/>
              </a:spcBef>
              <a:tabLst/>
            </a:pP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•商家进入商家中心，点击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营销中心-营销工具-限时折扣-新建活动</a:t>
            </a:r>
            <a:endParaRPr lang="SimSun" altLang="SimSun" sz="1400" dirty="0"/>
          </a:p>
          <a:p>
            <a:pPr marL="12700" algn="l" rtl="0" eaLnBrk="0">
              <a:lnSpc>
                <a:spcPts val="3119"/>
              </a:lnSpc>
              <a:tabLst/>
            </a:pP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设置活动名称和促销时间及活动范围</a:t>
            </a:r>
            <a:endParaRPr lang="SimSun" altLang="SimSun" sz="1400" dirty="0"/>
          </a:p>
        </p:txBody>
      </p:sp>
      <p:sp>
        <p:nvSpPr>
          <p:cNvPr id="366" name="textbox 366"/>
          <p:cNvSpPr/>
          <p:nvPr/>
        </p:nvSpPr>
        <p:spPr>
          <a:xfrm>
            <a:off x="1139400" y="8417827"/>
            <a:ext cx="5262245" cy="117348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9172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95000"/>
              </a:lnSpc>
              <a:tabLst/>
            </a:pPr>
            <a:r>
              <a:rPr sz="1400" kern="0" spc="-20" dirty="0">
                <a:ln w="5103" cap="flat" cmpd="sng">
                  <a:solidFill>
                    <a:srgbClr val="000000">
                      <a:alpha val="100000"/>
                    </a:srgbClr>
                  </a:solidFill>
                  <a:prstDash val="solid"/>
                  <a:bevel/>
                </a:ln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2.搭配组合</a:t>
            </a:r>
            <a:endParaRPr lang="SimSun" altLang="SimSun" sz="1400" dirty="0"/>
          </a:p>
          <a:p>
            <a:pPr algn="l" rtl="0" eaLnBrk="0">
              <a:lnSpc>
                <a:spcPct val="103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03000"/>
              </a:lnSpc>
              <a:tabLst/>
            </a:pPr>
            <a:endParaRPr lang="Arial" altLang="Arial" sz="1000" dirty="0"/>
          </a:p>
          <a:p>
            <a:pPr marL="25400" algn="l" rtl="0" eaLnBrk="0">
              <a:lnSpc>
                <a:spcPct val="84000"/>
              </a:lnSpc>
              <a:spcBef>
                <a:spcPts val="430"/>
              </a:spcBef>
              <a:tabLst/>
            </a:pP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•商家进入商家中心，点击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营销中心-营销工具-搭配组合-新建组合</a:t>
            </a:r>
            <a:endParaRPr lang="SimSun" altLang="SimSun" sz="1400" dirty="0"/>
          </a:p>
          <a:p>
            <a:pPr marL="13334" algn="l" rtl="0" eaLnBrk="0">
              <a:lnSpc>
                <a:spcPts val="3120"/>
              </a:lnSpc>
              <a:tabLst/>
            </a:pP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设置组合名称</a:t>
            </a:r>
            <a:endParaRPr lang="SimSun" altLang="SimSun" sz="1400" dirty="0"/>
          </a:p>
        </p:txBody>
      </p:sp>
      <p:sp>
        <p:nvSpPr>
          <p:cNvPr id="368" name="textbox 368"/>
          <p:cNvSpPr/>
          <p:nvPr/>
        </p:nvSpPr>
        <p:spPr>
          <a:xfrm>
            <a:off x="3714623" y="9807333"/>
            <a:ext cx="135889" cy="12763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4679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74000"/>
              </a:lnSpc>
              <a:tabLst/>
            </a:pPr>
            <a:r>
              <a:rPr sz="900" kern="0" spc="-3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32</a:t>
            </a:r>
            <a:endParaRPr lang="Calibri" altLang="Calibri" sz="9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0" name="table 370"/>
          <p:cNvGraphicFramePr>
            <a:graphicFrameLocks noGrp="1"/>
          </p:cNvGraphicFramePr>
          <p:nvPr/>
        </p:nvGraphicFramePr>
        <p:xfrm>
          <a:off x="1142619" y="5246751"/>
          <a:ext cx="5293359" cy="2263775"/>
        </p:xfrm>
        <a:graphic>
          <a:graphicData uri="http://schemas.openxmlformats.org/drawingml/2006/table">
            <a:tbl>
              <a:tblPr/>
              <a:tblGrid>
                <a:gridCol w="5293359"/>
              </a:tblGrid>
              <a:tr h="225742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72" name="picture 37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152143" y="5256275"/>
            <a:ext cx="5274563" cy="2244852"/>
          </a:xfrm>
          <a:prstGeom prst="rect">
            <a:avLst/>
          </a:prstGeom>
        </p:spPr>
      </p:pic>
      <p:pic>
        <p:nvPicPr>
          <p:cNvPr id="374" name="picture 37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152143" y="998219"/>
            <a:ext cx="5266944" cy="2203704"/>
          </a:xfrm>
          <a:prstGeom prst="rect">
            <a:avLst/>
          </a:prstGeom>
        </p:spPr>
      </p:pic>
      <p:sp>
        <p:nvSpPr>
          <p:cNvPr id="376" name="textbox 376"/>
          <p:cNvSpPr/>
          <p:nvPr/>
        </p:nvSpPr>
        <p:spPr>
          <a:xfrm>
            <a:off x="1136545" y="7843278"/>
            <a:ext cx="5293995" cy="177228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4614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95000"/>
              </a:lnSpc>
              <a:tabLst/>
            </a:pPr>
            <a:r>
              <a:rPr sz="1400" kern="0" spc="-10" dirty="0">
                <a:ln w="5103" cap="flat" cmpd="sng">
                  <a:solidFill>
                    <a:srgbClr val="000000">
                      <a:alpha val="100000"/>
                    </a:srgbClr>
                  </a:solidFill>
                  <a:prstDash val="solid"/>
                  <a:bevel/>
                </a:ln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4.一键分享购</a:t>
            </a:r>
            <a:endParaRPr lang="SimSun" altLang="SimSun" sz="1400" dirty="0"/>
          </a:p>
          <a:p>
            <a:pPr algn="l" rtl="0" eaLnBrk="0">
              <a:lnSpc>
                <a:spcPct val="104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04000"/>
              </a:lnSpc>
              <a:tabLst/>
            </a:pPr>
            <a:endParaRPr lang="Arial" altLang="Arial" sz="1000" dirty="0"/>
          </a:p>
          <a:p>
            <a:pPr marL="28575" algn="l" rtl="0" eaLnBrk="0">
              <a:lnSpc>
                <a:spcPct val="84000"/>
              </a:lnSpc>
              <a:spcBef>
                <a:spcPts val="423"/>
              </a:spcBef>
              <a:tabLst/>
            </a:pP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•此功能可以将多个商品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组合在一起生成一条采购链接，将采购链接</a:t>
            </a:r>
            <a:endParaRPr lang="SimSun" altLang="SimSun" sz="1400" dirty="0"/>
          </a:p>
          <a:p>
            <a:pPr marL="15875" algn="l" rtl="0" eaLnBrk="0">
              <a:lnSpc>
                <a:spcPts val="3120"/>
              </a:lnSpc>
              <a:tabLst/>
            </a:pP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发给采购人后，采购人可点击链接将多个商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品一键加入购物车。</a:t>
            </a:r>
            <a:endParaRPr lang="SimSun" altLang="SimSun" sz="1400" dirty="0"/>
          </a:p>
          <a:p>
            <a:pPr algn="l" rtl="0" eaLnBrk="0">
              <a:lnSpc>
                <a:spcPct val="112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12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17000"/>
              </a:lnSpc>
              <a:tabLst/>
            </a:pPr>
            <a:endParaRPr lang="Arial" altLang="Arial" sz="300" dirty="0"/>
          </a:p>
          <a:p>
            <a:pPr marL="28575" algn="l" rtl="0" eaLnBrk="0">
              <a:lnSpc>
                <a:spcPct val="95000"/>
              </a:lnSpc>
              <a:spcBef>
                <a:spcPts val="1"/>
              </a:spcBef>
              <a:tabLst/>
            </a:pP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•商家进入商家中心，点击 营销中心-营销工具-一键分享购，点击</a:t>
            </a: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新</a:t>
            </a:r>
            <a:endParaRPr lang="SimSun" altLang="SimSun" sz="1400" dirty="0"/>
          </a:p>
        </p:txBody>
      </p:sp>
      <p:sp>
        <p:nvSpPr>
          <p:cNvPr id="378" name="textbox 378"/>
          <p:cNvSpPr/>
          <p:nvPr/>
        </p:nvSpPr>
        <p:spPr>
          <a:xfrm>
            <a:off x="1140827" y="3565397"/>
            <a:ext cx="5260975" cy="137731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0056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95000"/>
              </a:lnSpc>
              <a:tabLst/>
            </a:pPr>
            <a:r>
              <a:rPr sz="1400" kern="0" spc="-20" dirty="0">
                <a:ln w="5103" cap="flat" cmpd="sng">
                  <a:solidFill>
                    <a:srgbClr val="000000">
                      <a:alpha val="100000"/>
                    </a:srgbClr>
                  </a:solidFill>
                  <a:prstDash val="solid"/>
                  <a:bevel/>
                </a:ln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3.店铺推荐</a:t>
            </a:r>
            <a:endParaRPr lang="SimSun" altLang="SimSun" sz="1400" dirty="0"/>
          </a:p>
          <a:p>
            <a:pPr algn="l" rtl="0" eaLnBrk="0">
              <a:lnSpc>
                <a:spcPct val="104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05000"/>
              </a:lnSpc>
              <a:tabLst/>
            </a:pPr>
            <a:endParaRPr lang="Arial" altLang="Arial" sz="1000" dirty="0"/>
          </a:p>
          <a:p>
            <a:pPr marL="24129" algn="l" rtl="0" eaLnBrk="0">
              <a:lnSpc>
                <a:spcPct val="95000"/>
              </a:lnSpc>
              <a:spcBef>
                <a:spcPts val="420"/>
              </a:spcBef>
              <a:tabLst/>
            </a:pP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•商家进入商家中心，点击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营销中心-营销工具-店铺推荐-添加商品</a:t>
            </a:r>
            <a:endParaRPr lang="SimSun" altLang="SimSun" sz="1400" dirty="0"/>
          </a:p>
          <a:p>
            <a:pPr algn="l" rtl="0" eaLnBrk="0">
              <a:lnSpc>
                <a:spcPct val="104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05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16000"/>
              </a:lnSpc>
              <a:tabLst/>
            </a:pPr>
            <a:endParaRPr lang="Arial" altLang="Arial" sz="300" dirty="0"/>
          </a:p>
          <a:p>
            <a:pPr marL="24129" algn="l" rtl="0" eaLnBrk="0">
              <a:lnSpc>
                <a:spcPct val="95000"/>
              </a:lnSpc>
              <a:spcBef>
                <a:spcPts val="3"/>
              </a:spcBef>
              <a:tabLst/>
            </a:pP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•推荐商品将显示在商品详情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页底部</a:t>
            </a:r>
            <a:endParaRPr lang="SimSun" altLang="SimSun" sz="1400" dirty="0"/>
          </a:p>
        </p:txBody>
      </p:sp>
      <p:sp>
        <p:nvSpPr>
          <p:cNvPr id="380" name="textbox 380"/>
          <p:cNvSpPr/>
          <p:nvPr/>
        </p:nvSpPr>
        <p:spPr>
          <a:xfrm>
            <a:off x="3714623" y="9807333"/>
            <a:ext cx="135889" cy="12763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4679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74000"/>
              </a:lnSpc>
              <a:tabLst/>
            </a:pPr>
            <a:r>
              <a:rPr sz="900" kern="0" spc="-3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33</a:t>
            </a:r>
            <a:endParaRPr lang="Calibri" altLang="Calibri" sz="9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2" name="table 382"/>
          <p:cNvGraphicFramePr>
            <a:graphicFrameLocks noGrp="1"/>
          </p:cNvGraphicFramePr>
          <p:nvPr/>
        </p:nvGraphicFramePr>
        <p:xfrm>
          <a:off x="1142619" y="1560194"/>
          <a:ext cx="5267325" cy="2611119"/>
        </p:xfrm>
        <a:graphic>
          <a:graphicData uri="http://schemas.openxmlformats.org/drawingml/2006/table">
            <a:tbl>
              <a:tblPr/>
              <a:tblGrid>
                <a:gridCol w="5267325"/>
              </a:tblGrid>
              <a:tr h="260476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84" name="picture 38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152143" y="1569719"/>
            <a:ext cx="5248655" cy="2592323"/>
          </a:xfrm>
          <a:prstGeom prst="rect">
            <a:avLst/>
          </a:prstGeom>
        </p:spPr>
      </p:pic>
      <p:sp>
        <p:nvSpPr>
          <p:cNvPr id="386" name="textbox 386"/>
          <p:cNvSpPr/>
          <p:nvPr/>
        </p:nvSpPr>
        <p:spPr>
          <a:xfrm>
            <a:off x="1139400" y="4536199"/>
            <a:ext cx="5291454" cy="216788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4614"/>
              </a:lnSpc>
              <a:tabLst/>
            </a:pPr>
            <a:endParaRPr lang="Arial" altLang="Arial" sz="100" dirty="0"/>
          </a:p>
          <a:p>
            <a:pPr marL="13970" algn="l" rtl="0" eaLnBrk="0">
              <a:lnSpc>
                <a:spcPct val="95000"/>
              </a:lnSpc>
              <a:tabLst/>
            </a:pPr>
            <a:r>
              <a:rPr sz="1400" kern="0" spc="-20" dirty="0">
                <a:ln w="5103" cap="flat" cmpd="sng">
                  <a:solidFill>
                    <a:srgbClr val="000000">
                      <a:alpha val="100000"/>
                    </a:srgbClr>
                  </a:solidFill>
                  <a:prstDash val="solid"/>
                  <a:bevel/>
                </a:ln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5.优惠券</a:t>
            </a:r>
            <a:endParaRPr lang="SimSun" altLang="SimSun" sz="1400" dirty="0"/>
          </a:p>
          <a:p>
            <a:pPr algn="l" rtl="0" eaLnBrk="0">
              <a:lnSpc>
                <a:spcPct val="104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05000"/>
              </a:lnSpc>
              <a:tabLst/>
            </a:pPr>
            <a:endParaRPr lang="Arial" altLang="Arial" sz="1000" dirty="0"/>
          </a:p>
          <a:p>
            <a:pPr marL="25400" algn="l" rtl="0" eaLnBrk="0">
              <a:lnSpc>
                <a:spcPct val="95000"/>
              </a:lnSpc>
              <a:spcBef>
                <a:spcPts val="420"/>
              </a:spcBef>
              <a:tabLst/>
            </a:pP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•商家进入商家中心，点击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营销中心-营销工具-优惠券-立即创建</a:t>
            </a:r>
            <a:endParaRPr lang="SimSun" altLang="SimSun" sz="1400" dirty="0"/>
          </a:p>
          <a:p>
            <a:pPr algn="l" rtl="0" eaLnBrk="0">
              <a:lnSpc>
                <a:spcPct val="103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04000"/>
              </a:lnSpc>
              <a:tabLst/>
            </a:pPr>
            <a:endParaRPr lang="Arial" altLang="Arial" sz="1000" dirty="0"/>
          </a:p>
          <a:p>
            <a:pPr marL="25400" algn="l" rtl="0" eaLnBrk="0">
              <a:lnSpc>
                <a:spcPct val="84000"/>
              </a:lnSpc>
              <a:spcBef>
                <a:spcPts val="423"/>
              </a:spcBef>
              <a:tabLst/>
            </a:pP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•商家自行设置的优惠券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可以于店铺首页、商品主页和商品搜索处分</a:t>
            </a:r>
            <a:endParaRPr lang="SimSun" altLang="SimSun" sz="1400" dirty="0"/>
          </a:p>
          <a:p>
            <a:pPr marL="15240" indent="-2540" algn="l" rtl="0" eaLnBrk="0">
              <a:lnSpc>
                <a:spcPct val="191000"/>
              </a:lnSpc>
              <a:spcBef>
                <a:spcPts val="11"/>
              </a:spcBef>
              <a:tabLst/>
            </a:pP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别展示，能够吸引客户进入店铺并促使其消费一定数目的金额，以达</a:t>
            </a:r>
            <a:r>
              <a:rPr sz="1400" kern="0" spc="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到“提客单</a:t>
            </a:r>
            <a:r>
              <a:rPr sz="1400" kern="0" spc="-5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”和“促转化</a:t>
            </a:r>
            <a:r>
              <a:rPr sz="1400" kern="0" spc="-5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”的作用。</a:t>
            </a:r>
            <a:endParaRPr lang="SimSun" altLang="SimSun" sz="1400" dirty="0"/>
          </a:p>
        </p:txBody>
      </p:sp>
      <p:graphicFrame>
        <p:nvGraphicFramePr>
          <p:cNvPr id="388" name="table 388"/>
          <p:cNvGraphicFramePr>
            <a:graphicFrameLocks noGrp="1"/>
          </p:cNvGraphicFramePr>
          <p:nvPr/>
        </p:nvGraphicFramePr>
        <p:xfrm>
          <a:off x="1142619" y="6990207"/>
          <a:ext cx="5174615" cy="1298575"/>
        </p:xfrm>
        <a:graphic>
          <a:graphicData uri="http://schemas.openxmlformats.org/drawingml/2006/table">
            <a:tbl>
              <a:tblPr/>
              <a:tblGrid>
                <a:gridCol w="5174615"/>
              </a:tblGrid>
              <a:tr h="129222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90" name="picture 39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152143" y="6999732"/>
            <a:ext cx="5155691" cy="1280159"/>
          </a:xfrm>
          <a:prstGeom prst="rect">
            <a:avLst/>
          </a:prstGeom>
        </p:spPr>
      </p:pic>
      <p:sp>
        <p:nvSpPr>
          <p:cNvPr id="392" name="textbox 392"/>
          <p:cNvSpPr/>
          <p:nvPr/>
        </p:nvSpPr>
        <p:spPr>
          <a:xfrm>
            <a:off x="1139400" y="1011187"/>
            <a:ext cx="702309" cy="22479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lang="Arial" altLang="Arial" sz="100" dirty="0"/>
          </a:p>
          <a:p>
            <a:pPr algn="r" rtl="0" eaLnBrk="0">
              <a:lnSpc>
                <a:spcPts val="1569"/>
              </a:lnSpc>
              <a:tabLst/>
            </a:pPr>
            <a:r>
              <a:rPr sz="1200" kern="0" spc="-5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建分享。</a:t>
            </a:r>
            <a:endParaRPr lang="SimSun" altLang="SimSun" sz="1200" dirty="0"/>
          </a:p>
        </p:txBody>
      </p:sp>
      <p:sp>
        <p:nvSpPr>
          <p:cNvPr id="394" name="textbox 394"/>
          <p:cNvSpPr/>
          <p:nvPr/>
        </p:nvSpPr>
        <p:spPr>
          <a:xfrm>
            <a:off x="3714623" y="9807333"/>
            <a:ext cx="135889" cy="12763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4679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74000"/>
              </a:lnSpc>
              <a:tabLst/>
            </a:pPr>
            <a:r>
              <a:rPr sz="900" kern="0" spc="-3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34</a:t>
            </a:r>
            <a:endParaRPr lang="Calibri" altLang="Calibri" sz="90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textbox 396"/>
          <p:cNvSpPr/>
          <p:nvPr/>
        </p:nvSpPr>
        <p:spPr>
          <a:xfrm>
            <a:off x="1137972" y="5724919"/>
            <a:ext cx="5292725" cy="377190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9172"/>
              </a:lnSpc>
              <a:tabLst/>
            </a:pPr>
            <a:endParaRPr lang="Arial" altLang="Arial" sz="100" dirty="0"/>
          </a:p>
          <a:p>
            <a:pPr marL="13334" algn="l" rtl="0" eaLnBrk="0">
              <a:lnSpc>
                <a:spcPct val="95000"/>
              </a:lnSpc>
              <a:tabLst/>
            </a:pPr>
            <a:r>
              <a:rPr sz="1400" kern="0" spc="-10" dirty="0">
                <a:ln w="5103" cap="flat" cmpd="sng">
                  <a:solidFill>
                    <a:srgbClr val="000000">
                      <a:alpha val="100000"/>
                    </a:srgbClr>
                  </a:solidFill>
                  <a:prstDash val="solid"/>
                  <a:bevel/>
                </a:ln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6.平台活动</a:t>
            </a:r>
            <a:endParaRPr lang="SimSun" altLang="SimSun" sz="1400" dirty="0"/>
          </a:p>
          <a:p>
            <a:pPr algn="l" rtl="0" eaLnBrk="0">
              <a:lnSpc>
                <a:spcPct val="167000"/>
              </a:lnSpc>
              <a:tabLst/>
            </a:pPr>
            <a:endParaRPr lang="Arial" altLang="Arial" sz="1000" dirty="0"/>
          </a:p>
          <a:p>
            <a:pPr marL="24765" algn="l" rtl="0" eaLnBrk="0">
              <a:lnSpc>
                <a:spcPct val="84000"/>
              </a:lnSpc>
              <a:spcBef>
                <a:spcPts val="430"/>
              </a:spcBef>
              <a:tabLst/>
            </a:pP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1) 锐竞平台大型活动：3</a:t>
            </a:r>
            <a:r>
              <a:rPr sz="1400" kern="0" spc="-28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月开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学季、618、9</a:t>
            </a:r>
            <a:r>
              <a:rPr sz="1400" kern="0" spc="-26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月开学季、双</a:t>
            </a:r>
            <a:r>
              <a:rPr sz="1400" kern="0" spc="-19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11。</a:t>
            </a:r>
            <a:endParaRPr lang="SimSun" altLang="SimSun" sz="1400" dirty="0"/>
          </a:p>
          <a:p>
            <a:pPr marL="13970" algn="l" rtl="0" eaLnBrk="0">
              <a:lnSpc>
                <a:spcPts val="3191"/>
              </a:lnSpc>
              <a:tabLst/>
            </a:pP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2) 特价专区活动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：商品特价专区、1</a:t>
            </a:r>
            <a:r>
              <a:rPr sz="1400" kern="0" spc="-28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分试用专区。</a:t>
            </a:r>
            <a:endParaRPr lang="SimSun" altLang="SimSun" sz="1400" dirty="0"/>
          </a:p>
          <a:p>
            <a:pPr algn="l" rtl="0" eaLnBrk="0">
              <a:lnSpc>
                <a:spcPct val="169000"/>
              </a:lnSpc>
              <a:tabLst/>
            </a:pPr>
            <a:endParaRPr lang="Arial" altLang="Arial" sz="1000" dirty="0"/>
          </a:p>
          <a:p>
            <a:pPr marL="369570" algn="l" rtl="0" eaLnBrk="0">
              <a:lnSpc>
                <a:spcPct val="84000"/>
              </a:lnSpc>
              <a:spcBef>
                <a:spcPts val="425"/>
              </a:spcBef>
              <a:tabLst/>
            </a:pP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活动通过锐竞平台首页广告位、站内信、单位社群、单位运营经</a:t>
            </a:r>
            <a:endParaRPr lang="SimSun" altLang="SimSun" sz="1400" dirty="0"/>
          </a:p>
          <a:p>
            <a:pPr marL="12700" indent="1270" algn="l" rtl="0" eaLnBrk="0">
              <a:lnSpc>
                <a:spcPct val="189000"/>
              </a:lnSpc>
              <a:spcBef>
                <a:spcPts val="35"/>
              </a:spcBef>
              <a:tabLst/>
            </a:pP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理一对一推广、直播等方式向活动会场引流。大型活动板块主要有折</a:t>
            </a:r>
            <a:r>
              <a:rPr sz="1400" kern="0" spc="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扣专区、品牌专区、买赠专区、盲盒抽奖、1</a:t>
            </a:r>
            <a:r>
              <a:rPr sz="1400" kern="0" spc="-25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分试用等，平台活动是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给店铺引流的重要方式之一。</a:t>
            </a:r>
            <a:endParaRPr lang="SimSun" altLang="SimSun" sz="1400" dirty="0"/>
          </a:p>
          <a:p>
            <a:pPr algn="l" rtl="0" eaLnBrk="0">
              <a:lnSpc>
                <a:spcPct val="103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03000"/>
              </a:lnSpc>
              <a:tabLst/>
            </a:pPr>
            <a:endParaRPr lang="Arial" altLang="Arial" sz="1000" dirty="0"/>
          </a:p>
          <a:p>
            <a:pPr marL="14604" algn="l" rtl="0" eaLnBrk="0">
              <a:lnSpc>
                <a:spcPct val="84000"/>
              </a:lnSpc>
              <a:spcBef>
                <a:spcPts val="430"/>
              </a:spcBef>
              <a:tabLst/>
            </a:pPr>
            <a:r>
              <a:rPr sz="14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活动报名路径：商家进入商家中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心，点击 营销中心-营销活动-去报</a:t>
            </a:r>
            <a:endParaRPr lang="SimSun" altLang="SimSun" sz="1400" dirty="0"/>
          </a:p>
          <a:p>
            <a:pPr marL="13970" algn="l" rtl="0" eaLnBrk="0">
              <a:lnSpc>
                <a:spcPts val="3120"/>
              </a:lnSpc>
              <a:tabLst/>
            </a:pP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名</a:t>
            </a:r>
            <a:endParaRPr lang="SimSun" altLang="SimSun" sz="1400" dirty="0"/>
          </a:p>
        </p:txBody>
      </p:sp>
      <p:graphicFrame>
        <p:nvGraphicFramePr>
          <p:cNvPr id="398" name="table 398"/>
          <p:cNvGraphicFramePr>
            <a:graphicFrameLocks noGrp="1"/>
          </p:cNvGraphicFramePr>
          <p:nvPr/>
        </p:nvGraphicFramePr>
        <p:xfrm>
          <a:off x="1142619" y="974979"/>
          <a:ext cx="5274945" cy="2045334"/>
        </p:xfrm>
        <a:graphic>
          <a:graphicData uri="http://schemas.openxmlformats.org/drawingml/2006/table">
            <a:tbl>
              <a:tblPr/>
              <a:tblGrid>
                <a:gridCol w="5274945"/>
              </a:tblGrid>
              <a:tr h="203898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00" name="picture 40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152143" y="984504"/>
            <a:ext cx="5256275" cy="2026919"/>
          </a:xfrm>
          <a:prstGeom prst="rect">
            <a:avLst/>
          </a:prstGeom>
        </p:spPr>
      </p:pic>
      <p:graphicFrame>
        <p:nvGraphicFramePr>
          <p:cNvPr id="402" name="table 402"/>
          <p:cNvGraphicFramePr>
            <a:graphicFrameLocks noGrp="1"/>
          </p:cNvGraphicFramePr>
          <p:nvPr/>
        </p:nvGraphicFramePr>
        <p:xfrm>
          <a:off x="1142619" y="3361563"/>
          <a:ext cx="5274945" cy="2000250"/>
        </p:xfrm>
        <a:graphic>
          <a:graphicData uri="http://schemas.openxmlformats.org/drawingml/2006/table">
            <a:tbl>
              <a:tblPr/>
              <a:tblGrid>
                <a:gridCol w="5274945"/>
              </a:tblGrid>
              <a:tr h="19939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04" name="picture 40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152143" y="3371088"/>
            <a:ext cx="5256275" cy="1981200"/>
          </a:xfrm>
          <a:prstGeom prst="rect">
            <a:avLst/>
          </a:prstGeom>
        </p:spPr>
      </p:pic>
      <p:sp>
        <p:nvSpPr>
          <p:cNvPr id="406" name="textbox 406"/>
          <p:cNvSpPr/>
          <p:nvPr/>
        </p:nvSpPr>
        <p:spPr>
          <a:xfrm>
            <a:off x="3714623" y="9807333"/>
            <a:ext cx="135889" cy="12763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4679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74000"/>
              </a:lnSpc>
              <a:tabLst/>
            </a:pPr>
            <a:r>
              <a:rPr sz="900" kern="0" spc="-3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35</a:t>
            </a:r>
            <a:endParaRPr lang="Calibri" altLang="Calibri" sz="900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8" name="table 408"/>
          <p:cNvGraphicFramePr>
            <a:graphicFrameLocks noGrp="1"/>
          </p:cNvGraphicFramePr>
          <p:nvPr/>
        </p:nvGraphicFramePr>
        <p:xfrm>
          <a:off x="1142619" y="1377315"/>
          <a:ext cx="5285740" cy="2845434"/>
        </p:xfrm>
        <a:graphic>
          <a:graphicData uri="http://schemas.openxmlformats.org/drawingml/2006/table">
            <a:tbl>
              <a:tblPr/>
              <a:tblGrid>
                <a:gridCol w="5285740"/>
              </a:tblGrid>
              <a:tr h="283908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10" name="picture 4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152143" y="1386839"/>
            <a:ext cx="5266944" cy="2827020"/>
          </a:xfrm>
          <a:prstGeom prst="rect">
            <a:avLst/>
          </a:prstGeom>
        </p:spPr>
      </p:pic>
      <p:pic>
        <p:nvPicPr>
          <p:cNvPr id="412" name="picture 4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143000" y="6454140"/>
            <a:ext cx="5269991" cy="2388107"/>
          </a:xfrm>
          <a:prstGeom prst="rect">
            <a:avLst/>
          </a:prstGeom>
        </p:spPr>
      </p:pic>
      <p:sp>
        <p:nvSpPr>
          <p:cNvPr id="414" name="textbox 414"/>
          <p:cNvSpPr/>
          <p:nvPr/>
        </p:nvSpPr>
        <p:spPr>
          <a:xfrm>
            <a:off x="1141541" y="4764799"/>
            <a:ext cx="3293109" cy="146050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4614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95000"/>
              </a:lnSpc>
              <a:tabLst/>
            </a:pPr>
            <a:r>
              <a:rPr sz="1400" kern="0" spc="-10" dirty="0">
                <a:ln w="5103" cap="flat" cmpd="sng">
                  <a:solidFill>
                    <a:srgbClr val="000000">
                      <a:alpha val="100000"/>
                    </a:srgbClr>
                  </a:solidFill>
                  <a:prstDash val="solid"/>
                  <a:bevel/>
                </a:ln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九、平台增值服务</a:t>
            </a:r>
            <a:endParaRPr lang="SimSun" altLang="SimSun" sz="1400" dirty="0"/>
          </a:p>
          <a:p>
            <a:pPr algn="l" rtl="0" eaLnBrk="0">
              <a:lnSpc>
                <a:spcPct val="104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04000"/>
              </a:lnSpc>
              <a:tabLst/>
            </a:pPr>
            <a:endParaRPr lang="Arial" altLang="Arial" sz="1000" dirty="0"/>
          </a:p>
          <a:p>
            <a:pPr marL="21590" algn="l" rtl="0" eaLnBrk="0">
              <a:lnSpc>
                <a:spcPct val="94000"/>
              </a:lnSpc>
              <a:spcBef>
                <a:spcPts val="426"/>
              </a:spcBef>
              <a:tabLst/>
            </a:pPr>
            <a:r>
              <a:rPr sz="1400" kern="0" spc="-30" dirty="0">
                <a:ln w="5103" cap="flat" cmpd="sng">
                  <a:solidFill>
                    <a:srgbClr val="000000">
                      <a:alpha val="100000"/>
                    </a:srgbClr>
                  </a:solidFill>
                  <a:prstDash val="solid"/>
                  <a:bevel/>
                </a:ln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1.广告投放</a:t>
            </a:r>
            <a:endParaRPr lang="SimSun" altLang="SimSun" sz="1400" dirty="0"/>
          </a:p>
          <a:p>
            <a:pPr algn="l" rtl="0" eaLnBrk="0">
              <a:lnSpc>
                <a:spcPct val="138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17000"/>
              </a:lnSpc>
              <a:tabLst/>
            </a:pPr>
            <a:endParaRPr lang="Arial" altLang="Arial" sz="300" dirty="0"/>
          </a:p>
          <a:p>
            <a:pPr algn="r" rtl="0" eaLnBrk="0">
              <a:lnSpc>
                <a:spcPts val="3119"/>
              </a:lnSpc>
              <a:spcBef>
                <a:spcPts val="1"/>
              </a:spcBef>
              <a:tabLst/>
            </a:pP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•广告位置：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  <a:hlinkClick xmlns:r="http://schemas.openxmlformats.org/officeDocument/2006/relationships" r:id="rId4" tooltip="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锐竞平台首页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（示意图如下）</a:t>
            </a:r>
            <a:endParaRPr lang="SimSun" altLang="SimSun" sz="1400" dirty="0"/>
          </a:p>
        </p:txBody>
      </p:sp>
      <p:sp>
        <p:nvSpPr>
          <p:cNvPr id="416" name="textbox 416"/>
          <p:cNvSpPr/>
          <p:nvPr/>
        </p:nvSpPr>
        <p:spPr>
          <a:xfrm>
            <a:off x="1150463" y="9131058"/>
            <a:ext cx="3446779" cy="63626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9498"/>
              </a:lnSpc>
              <a:tabLst/>
            </a:pPr>
            <a:endParaRPr lang="Arial" altLang="Arial" sz="100" dirty="0"/>
          </a:p>
          <a:p>
            <a:pPr marL="14604" algn="l" rtl="0" eaLnBrk="0">
              <a:lnSpc>
                <a:spcPct val="94000"/>
              </a:lnSpc>
              <a:tabLst/>
            </a:pP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•广告业务流程</a:t>
            </a:r>
            <a:endParaRPr lang="SimSun" altLang="SimSun" sz="1400" dirty="0"/>
          </a:p>
          <a:p>
            <a:pPr algn="l" rtl="0" eaLnBrk="0">
              <a:lnSpc>
                <a:spcPct val="100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17000"/>
              </a:lnSpc>
              <a:tabLst/>
            </a:pPr>
            <a:endParaRPr lang="Arial" altLang="Arial" sz="300" dirty="0"/>
          </a:p>
          <a:p>
            <a:pPr algn="r" rtl="0" eaLnBrk="0">
              <a:lnSpc>
                <a:spcPct val="95000"/>
              </a:lnSpc>
              <a:spcBef>
                <a:spcPts val="4"/>
              </a:spcBef>
              <a:tabLst/>
            </a:pPr>
            <a:r>
              <a:rPr sz="1400" kern="0" spc="-5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1) 双方（商家方和平台方）确定合作</a:t>
            </a:r>
            <a:r>
              <a:rPr sz="1400" kern="0" spc="-6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意向。</a:t>
            </a:r>
            <a:endParaRPr lang="SimSun" altLang="SimSun" sz="1400" dirty="0"/>
          </a:p>
        </p:txBody>
      </p:sp>
      <p:sp>
        <p:nvSpPr>
          <p:cNvPr id="418" name="textbox 418"/>
          <p:cNvSpPr/>
          <p:nvPr/>
        </p:nvSpPr>
        <p:spPr>
          <a:xfrm>
            <a:off x="3714623" y="9807333"/>
            <a:ext cx="135889" cy="12763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4679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74000"/>
              </a:lnSpc>
              <a:tabLst/>
            </a:pPr>
            <a:r>
              <a:rPr sz="900" kern="0" spc="-3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36</a:t>
            </a:r>
            <a:endParaRPr lang="Calibri" altLang="Calibri" sz="900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textbox 420"/>
          <p:cNvSpPr/>
          <p:nvPr/>
        </p:nvSpPr>
        <p:spPr>
          <a:xfrm>
            <a:off x="1139400" y="6787148"/>
            <a:ext cx="5353684" cy="293623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4614"/>
              </a:lnSpc>
              <a:tabLst/>
            </a:pPr>
            <a:endParaRPr lang="Arial" altLang="Arial" sz="100" dirty="0"/>
          </a:p>
          <a:p>
            <a:pPr algn="r" rtl="0" eaLnBrk="0">
              <a:lnSpc>
                <a:spcPct val="95000"/>
              </a:lnSpc>
              <a:tabLst/>
            </a:pPr>
            <a:r>
              <a:rPr sz="1400" kern="0" spc="-5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1)商品扩容：开通</a:t>
            </a:r>
            <a:r>
              <a:rPr sz="1400" kern="0" spc="-35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400" kern="0" spc="-5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VIP</a:t>
            </a:r>
            <a:r>
              <a:rPr sz="1400" kern="0" spc="-30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400" kern="0" spc="-5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服务</a:t>
            </a:r>
            <a:r>
              <a:rPr sz="1400" kern="0" spc="-6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即可享受店铺商品容量额外增加</a:t>
            </a:r>
            <a:r>
              <a:rPr sz="1400" kern="0" spc="-20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400" kern="0" spc="-6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10</a:t>
            </a:r>
            <a:r>
              <a:rPr sz="1400" kern="0" spc="-27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400" kern="0" spc="-6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万条。</a:t>
            </a:r>
            <a:endParaRPr lang="SimSun" altLang="SimSun" sz="1400" dirty="0"/>
          </a:p>
          <a:p>
            <a:pPr algn="l" rtl="0" eaLnBrk="0">
              <a:lnSpc>
                <a:spcPct val="103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04000"/>
              </a:lnSpc>
              <a:tabLst/>
            </a:pPr>
            <a:endParaRPr lang="Arial" altLang="Arial" sz="1000" dirty="0"/>
          </a:p>
          <a:p>
            <a:pPr marL="12700" algn="l" rtl="0" eaLnBrk="0">
              <a:lnSpc>
                <a:spcPct val="84000"/>
              </a:lnSpc>
              <a:spcBef>
                <a:spcPts val="423"/>
              </a:spcBef>
              <a:tabLst/>
            </a:pP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2)客户管理：店铺所有产生过交易的客户信息归集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，包括客户查询、</a:t>
            </a:r>
            <a:endParaRPr lang="SimSun" altLang="SimSun" sz="1400" dirty="0"/>
          </a:p>
          <a:p>
            <a:pPr marL="280034" indent="1270" algn="l" rtl="0" eaLnBrk="0">
              <a:lnSpc>
                <a:spcPct val="189000"/>
              </a:lnSpc>
              <a:spcBef>
                <a:spcPts val="24"/>
              </a:spcBef>
              <a:tabLst/>
            </a:pPr>
            <a:r>
              <a:rPr sz="1400" kern="0" spc="-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客户分群等。并可详细了解</a:t>
            </a:r>
            <a:r>
              <a:rPr sz="1400" kern="0" spc="-5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客户所属单位/课题组、最近消费时间、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消费金额、消费次数等。根据相应条件对用户进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行分群，商家可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针对不同用户群做精细化运营</a:t>
            </a:r>
            <a:endParaRPr lang="SimSun" altLang="SimSun" sz="1400" dirty="0"/>
          </a:p>
          <a:p>
            <a:pPr algn="l" rtl="0" eaLnBrk="0">
              <a:lnSpc>
                <a:spcPct val="104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04000"/>
              </a:lnSpc>
              <a:tabLst/>
            </a:pPr>
            <a:endParaRPr lang="Arial" altLang="Arial" sz="1000" dirty="0"/>
          </a:p>
          <a:p>
            <a:pPr marL="13970" algn="l" rtl="0" eaLnBrk="0">
              <a:lnSpc>
                <a:spcPct val="84000"/>
              </a:lnSpc>
              <a:spcBef>
                <a:spcPts val="429"/>
              </a:spcBef>
              <a:tabLst/>
            </a:pP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3)优惠券：帮助商家引流，提升转化的营销工具，包含店铺券、商品</a:t>
            </a:r>
            <a:endParaRPr lang="SimSun" altLang="SimSun" sz="1400" dirty="0"/>
          </a:p>
          <a:p>
            <a:pPr marL="279400" algn="l" rtl="0" eaLnBrk="0">
              <a:lnSpc>
                <a:spcPts val="3119"/>
              </a:lnSpc>
              <a:tabLst/>
            </a:pP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券和私密券。设置不同类型优惠券可帮助商家进行新客引流、用</a:t>
            </a:r>
            <a:endParaRPr lang="SimSun" altLang="SimSun" sz="1400" dirty="0"/>
          </a:p>
        </p:txBody>
      </p:sp>
      <p:pic>
        <p:nvPicPr>
          <p:cNvPr id="422" name="picture 4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143000" y="3607308"/>
            <a:ext cx="5250179" cy="2831591"/>
          </a:xfrm>
          <a:prstGeom prst="rect">
            <a:avLst/>
          </a:prstGeom>
        </p:spPr>
      </p:pic>
      <p:sp>
        <p:nvSpPr>
          <p:cNvPr id="424" name="textbox 424"/>
          <p:cNvSpPr/>
          <p:nvPr/>
        </p:nvSpPr>
        <p:spPr>
          <a:xfrm>
            <a:off x="1136545" y="950227"/>
            <a:ext cx="4705350" cy="234124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7115"/>
              </a:lnSpc>
              <a:tabLst/>
            </a:pPr>
            <a:endParaRPr lang="Arial" altLang="Arial" sz="100" dirty="0"/>
          </a:p>
          <a:p>
            <a:pPr marL="15240" algn="l" rtl="0" eaLnBrk="0">
              <a:lnSpc>
                <a:spcPct val="84000"/>
              </a:lnSpc>
              <a:tabLst/>
            </a:pP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2) 沟通广告细节，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签约广告合作协议。</a:t>
            </a:r>
            <a:endParaRPr lang="SimSun" altLang="SimSun" sz="1400" dirty="0"/>
          </a:p>
          <a:p>
            <a:pPr marL="16509" algn="l" rtl="0" eaLnBrk="0">
              <a:lnSpc>
                <a:spcPts val="3191"/>
              </a:lnSpc>
              <a:tabLst/>
            </a:pP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3) 商家方打款，平台方开票。</a:t>
            </a:r>
            <a:endParaRPr lang="SimSun" altLang="SimSun" sz="1400" dirty="0"/>
          </a:p>
          <a:p>
            <a:pPr algn="l" rtl="0" eaLnBrk="0">
              <a:lnSpc>
                <a:spcPct val="113000"/>
              </a:lnSpc>
              <a:tabLst/>
            </a:pPr>
            <a:endParaRPr lang="Arial" altLang="Arial" sz="1000" dirty="0"/>
          </a:p>
          <a:p>
            <a:pPr algn="r" rtl="0" eaLnBrk="0">
              <a:lnSpc>
                <a:spcPct val="84000"/>
              </a:lnSpc>
              <a:spcBef>
                <a:spcPts val="425"/>
              </a:spcBef>
              <a:tabLst/>
            </a:pP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4) 商家方准备广告图片及二级</a:t>
            </a:r>
            <a:r>
              <a:rPr sz="1400" kern="0" spc="-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页面图片或者链接给平台方。</a:t>
            </a:r>
            <a:endParaRPr lang="SimSun" altLang="SimSun" sz="1400" dirty="0"/>
          </a:p>
          <a:p>
            <a:pPr marL="16509" algn="l" rtl="0" eaLnBrk="0">
              <a:lnSpc>
                <a:spcPts val="3192"/>
              </a:lnSpc>
              <a:tabLst/>
            </a:pP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5) 平台方审稿并上刊。</a:t>
            </a:r>
            <a:endParaRPr lang="SimSun" altLang="SimSun" sz="1400" dirty="0"/>
          </a:p>
          <a:p>
            <a:pPr algn="l" rtl="0" eaLnBrk="0">
              <a:lnSpc>
                <a:spcPct val="115000"/>
              </a:lnSpc>
              <a:tabLst/>
            </a:pPr>
            <a:endParaRPr lang="Arial" altLang="Arial" sz="1000" dirty="0"/>
          </a:p>
          <a:p>
            <a:pPr marL="16509" algn="l" rtl="0" eaLnBrk="0">
              <a:lnSpc>
                <a:spcPct val="94000"/>
              </a:lnSpc>
              <a:spcBef>
                <a:spcPts val="428"/>
              </a:spcBef>
              <a:tabLst/>
            </a:pP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具体广告报价联系锐竞平台运营经理</a:t>
            </a:r>
            <a:endParaRPr lang="SimSun" altLang="SimSun" sz="1400" dirty="0"/>
          </a:p>
          <a:p>
            <a:pPr algn="l" rtl="0" eaLnBrk="0">
              <a:lnSpc>
                <a:spcPct val="154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17000"/>
              </a:lnSpc>
              <a:tabLst/>
            </a:pPr>
            <a:endParaRPr lang="Arial" altLang="Arial" sz="300" dirty="0"/>
          </a:p>
          <a:p>
            <a:pPr marL="15240" algn="l" rtl="0" eaLnBrk="0">
              <a:lnSpc>
                <a:spcPct val="95000"/>
              </a:lnSpc>
              <a:spcBef>
                <a:spcPts val="3"/>
              </a:spcBef>
              <a:tabLst/>
            </a:pPr>
            <a:r>
              <a:rPr sz="1400" kern="0" spc="-20" dirty="0">
                <a:ln w="5103" cap="flat" cmpd="sng">
                  <a:solidFill>
                    <a:srgbClr val="000000">
                      <a:alpha val="100000"/>
                    </a:srgbClr>
                  </a:solidFill>
                  <a:prstDash val="solid"/>
                  <a:bevel/>
                </a:ln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2.商家</a:t>
            </a:r>
            <a:r>
              <a:rPr sz="1400" kern="0" spc="-26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400" kern="0" spc="-20" dirty="0">
                <a:ln w="5103" cap="flat" cmpd="sng">
                  <a:solidFill>
                    <a:srgbClr val="000000">
                      <a:alpha val="100000"/>
                    </a:srgbClr>
                  </a:solidFill>
                  <a:prstDash val="solid"/>
                  <a:bevel/>
                </a:ln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VIP</a:t>
            </a:r>
            <a:endParaRPr lang="SimSun" altLang="SimSun" sz="1400" dirty="0"/>
          </a:p>
        </p:txBody>
      </p:sp>
      <p:sp>
        <p:nvSpPr>
          <p:cNvPr id="426" name="textbox 426"/>
          <p:cNvSpPr/>
          <p:nvPr/>
        </p:nvSpPr>
        <p:spPr>
          <a:xfrm>
            <a:off x="3714623" y="9807333"/>
            <a:ext cx="135889" cy="12763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4679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74000"/>
              </a:lnSpc>
              <a:tabLst/>
            </a:pPr>
            <a:r>
              <a:rPr sz="900" kern="0" spc="-3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37</a:t>
            </a:r>
            <a:endParaRPr lang="Calibri" altLang="Calibri" sz="900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textbox 428"/>
          <p:cNvSpPr/>
          <p:nvPr/>
        </p:nvSpPr>
        <p:spPr>
          <a:xfrm>
            <a:off x="1136545" y="1011187"/>
            <a:ext cx="5356225" cy="856424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0056"/>
              </a:lnSpc>
              <a:tabLst/>
            </a:pPr>
            <a:endParaRPr lang="Arial" altLang="Arial" sz="100" dirty="0"/>
          </a:p>
          <a:p>
            <a:pPr marL="283845" algn="l" rtl="0" eaLnBrk="0">
              <a:lnSpc>
                <a:spcPct val="95000"/>
              </a:lnSpc>
              <a:tabLst/>
            </a:pP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户转化、增加复购等。商家可通过优惠券对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用户精准运营。</a:t>
            </a:r>
            <a:endParaRPr lang="SimSun" altLang="SimSun" sz="1400" dirty="0"/>
          </a:p>
          <a:p>
            <a:pPr algn="l" rtl="0" eaLnBrk="0">
              <a:lnSpc>
                <a:spcPct val="103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04000"/>
              </a:lnSpc>
              <a:tabLst/>
            </a:pPr>
            <a:endParaRPr lang="Arial" altLang="Arial" sz="1000" dirty="0"/>
          </a:p>
          <a:p>
            <a:pPr marL="12700" algn="l" rtl="0" eaLnBrk="0">
              <a:lnSpc>
                <a:spcPct val="84000"/>
              </a:lnSpc>
              <a:spcBef>
                <a:spcPts val="429"/>
              </a:spcBef>
              <a:tabLst/>
            </a:pP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4)搜索热词：平台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通过对搜索数据的分析，每周给商家推荐平台内搜</a:t>
            </a:r>
            <a:endParaRPr lang="SimSun" altLang="SimSun" sz="1400" dirty="0"/>
          </a:p>
          <a:p>
            <a:pPr marL="284479" indent="1905" algn="l" rtl="0" eaLnBrk="0">
              <a:lnSpc>
                <a:spcPct val="191000"/>
              </a:lnSpc>
              <a:spcBef>
                <a:spcPts val="17"/>
              </a:spcBef>
              <a:tabLst/>
            </a:pP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索热词和搜索无结果词，商家可通过热搜词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优化店铺商品，更精 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准了解用户需求，获得更多曝光量。</a:t>
            </a:r>
            <a:endParaRPr lang="SimSun" altLang="SimSun" sz="1400" dirty="0"/>
          </a:p>
          <a:p>
            <a:pPr algn="l" rtl="0" eaLnBrk="0">
              <a:lnSpc>
                <a:spcPct val="104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05000"/>
              </a:lnSpc>
              <a:tabLst/>
            </a:pPr>
            <a:endParaRPr lang="Arial" altLang="Arial" sz="1000" dirty="0"/>
          </a:p>
          <a:p>
            <a:pPr marL="13970" algn="l" rtl="0" eaLnBrk="0">
              <a:lnSpc>
                <a:spcPct val="95000"/>
              </a:lnSpc>
              <a:spcBef>
                <a:spcPts val="420"/>
              </a:spcBef>
              <a:tabLst/>
            </a:pP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开通路径：商家中心/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VIP</a:t>
            </a:r>
            <a:r>
              <a:rPr sz="1400" kern="0" spc="-3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服务，点击申请开通。</a:t>
            </a:r>
            <a:endParaRPr lang="SimSun" altLang="SimSun" sz="1400" dirty="0"/>
          </a:p>
          <a:p>
            <a:pPr algn="l" rtl="0" eaLnBrk="0">
              <a:lnSpc>
                <a:spcPct val="104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05000"/>
              </a:lnSpc>
              <a:tabLst/>
            </a:pPr>
            <a:endParaRPr lang="Arial" altLang="Arial" sz="1000" dirty="0"/>
          </a:p>
          <a:p>
            <a:pPr marL="22859" algn="l" rtl="0" eaLnBrk="0">
              <a:lnSpc>
                <a:spcPct val="95000"/>
              </a:lnSpc>
              <a:spcBef>
                <a:spcPts val="420"/>
              </a:spcBef>
              <a:tabLst/>
            </a:pP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费用：3000</a:t>
            </a:r>
            <a:r>
              <a:rPr sz="1400" kern="0" spc="-30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元/年</a:t>
            </a:r>
            <a:endParaRPr lang="SimSun" altLang="SimSun" sz="1400" dirty="0"/>
          </a:p>
          <a:p>
            <a:pPr algn="l" rtl="0" eaLnBrk="0">
              <a:lnSpc>
                <a:spcPct val="104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04000"/>
              </a:lnSpc>
              <a:tabLst/>
            </a:pPr>
            <a:endParaRPr lang="Arial" altLang="Arial" sz="1000" dirty="0"/>
          </a:p>
          <a:p>
            <a:pPr marL="16509" algn="l" rtl="0" eaLnBrk="0">
              <a:lnSpc>
                <a:spcPct val="95000"/>
              </a:lnSpc>
              <a:spcBef>
                <a:spcPts val="420"/>
              </a:spcBef>
              <a:tabLst/>
            </a:pPr>
            <a:r>
              <a:rPr sz="1400" kern="0" spc="-20" dirty="0">
                <a:ln w="5103" cap="flat" cmpd="sng">
                  <a:solidFill>
                    <a:srgbClr val="000000">
                      <a:alpha val="100000"/>
                    </a:srgbClr>
                  </a:solidFill>
                  <a:prstDash val="solid"/>
                  <a:bevel/>
                </a:ln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3.视频直播</a:t>
            </a:r>
            <a:endParaRPr lang="SimSun" altLang="SimSun" sz="1400" dirty="0"/>
          </a:p>
          <a:p>
            <a:pPr algn="l" rtl="0" eaLnBrk="0">
              <a:lnSpc>
                <a:spcPct val="104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04000"/>
              </a:lnSpc>
              <a:tabLst/>
            </a:pPr>
            <a:endParaRPr lang="Arial" altLang="Arial" sz="1000" dirty="0"/>
          </a:p>
          <a:p>
            <a:pPr algn="r" rtl="0" eaLnBrk="0">
              <a:lnSpc>
                <a:spcPct val="84000"/>
              </a:lnSpc>
              <a:spcBef>
                <a:spcPts val="423"/>
              </a:spcBef>
              <a:tabLst/>
            </a:pPr>
            <a:r>
              <a:rPr sz="1400" kern="0" spc="-5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•视频直播搭配平台活动举行，在平台大</a:t>
            </a:r>
            <a:r>
              <a:rPr sz="1400" kern="0" spc="-6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型活动期间将有视频直播周，</a:t>
            </a:r>
            <a:endParaRPr lang="SimSun" altLang="SimSun" sz="1400" dirty="0"/>
          </a:p>
          <a:p>
            <a:pPr marL="14604" indent="1905" algn="l" rtl="0" eaLnBrk="0">
              <a:lnSpc>
                <a:spcPct val="191000"/>
              </a:lnSpc>
              <a:spcBef>
                <a:spcPts val="17"/>
              </a:spcBef>
              <a:tabLst/>
            </a:pP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商家可以通过锐竞视频号进行商品分享、技术分享直播，平台将提供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直播指导、单位用户群转发引流。</a:t>
            </a:r>
            <a:endParaRPr lang="SimSun" altLang="SimSun" sz="1400" dirty="0"/>
          </a:p>
          <a:p>
            <a:pPr algn="l" rtl="0" eaLnBrk="0">
              <a:lnSpc>
                <a:spcPct val="104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05000"/>
              </a:lnSpc>
              <a:tabLst/>
            </a:pPr>
            <a:endParaRPr lang="Arial" altLang="Arial" sz="1000" dirty="0"/>
          </a:p>
          <a:p>
            <a:pPr marL="12700" algn="l" rtl="0" eaLnBrk="0">
              <a:lnSpc>
                <a:spcPct val="95000"/>
              </a:lnSpc>
              <a:spcBef>
                <a:spcPts val="420"/>
              </a:spcBef>
              <a:tabLst/>
            </a:pPr>
            <a:r>
              <a:rPr sz="1400" kern="0" spc="-10" dirty="0">
                <a:ln w="5103" cap="flat" cmpd="sng">
                  <a:solidFill>
                    <a:srgbClr val="000000">
                      <a:alpha val="100000"/>
                    </a:srgbClr>
                  </a:solidFill>
                  <a:prstDash val="solid"/>
                  <a:bevel/>
                </a:ln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4.代配送</a:t>
            </a:r>
            <a:endParaRPr lang="SimSun" altLang="SimSun" sz="1400" dirty="0"/>
          </a:p>
          <a:p>
            <a:pPr algn="l" rtl="0" eaLnBrk="0">
              <a:lnSpc>
                <a:spcPct val="103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04000"/>
              </a:lnSpc>
              <a:tabLst/>
            </a:pPr>
            <a:endParaRPr lang="Arial" altLang="Arial" sz="1000" dirty="0"/>
          </a:p>
          <a:p>
            <a:pPr marL="12700" algn="l" rtl="0" eaLnBrk="0">
              <a:lnSpc>
                <a:spcPct val="84000"/>
              </a:lnSpc>
              <a:spcBef>
                <a:spcPts val="423"/>
              </a:spcBef>
              <a:tabLst/>
            </a:pPr>
            <a:r>
              <a:rPr sz="14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代配送服务：代配送服务由锐竞提供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，协助商家送货上门（可入校/</a:t>
            </a:r>
            <a:endParaRPr lang="SimSun" altLang="SimSun" sz="1400" dirty="0"/>
          </a:p>
          <a:p>
            <a:pPr marL="24765" algn="l" rtl="0" eaLnBrk="0">
              <a:lnSpc>
                <a:spcPts val="3120"/>
              </a:lnSpc>
              <a:tabLst/>
            </a:pPr>
            <a:r>
              <a:rPr sz="1400" kern="0" spc="-8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院）</a:t>
            </a:r>
            <a:endParaRPr lang="SimSun" altLang="SimSun" sz="1400" dirty="0"/>
          </a:p>
          <a:p>
            <a:pPr algn="l" rtl="0" eaLnBrk="0">
              <a:lnSpc>
                <a:spcPct val="107000"/>
              </a:lnSpc>
              <a:tabLst/>
            </a:pPr>
            <a:endParaRPr lang="Arial" altLang="Arial" sz="1000" dirty="0"/>
          </a:p>
          <a:p>
            <a:pPr marL="12700" algn="l" rtl="0" eaLnBrk="0">
              <a:lnSpc>
                <a:spcPct val="84000"/>
              </a:lnSpc>
              <a:spcBef>
                <a:spcPts val="425"/>
              </a:spcBef>
              <a:tabLst/>
            </a:pP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代配送单位：中山大学附属第一医院、广东药科大学、中山大学附属</a:t>
            </a:r>
            <a:endParaRPr lang="SimSun" altLang="SimSun" sz="1400" dirty="0"/>
          </a:p>
          <a:p>
            <a:pPr marL="29209" indent="-17145" algn="l" rtl="0" eaLnBrk="0">
              <a:lnSpc>
                <a:spcPct val="191000"/>
              </a:lnSpc>
              <a:spcBef>
                <a:spcPts val="11"/>
              </a:spcBef>
              <a:tabLst/>
            </a:pPr>
            <a:r>
              <a:rPr sz="1400" kern="0" spc="-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肿瘤医院、中山大学（常购物资采购平台）、中</a:t>
            </a:r>
            <a:r>
              <a:rPr sz="1400" kern="0" spc="-5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山大学中山眼科中心、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中山大学附属口腔医院、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中山大学</a:t>
            </a:r>
            <a:endParaRPr lang="SimSun" altLang="SimSun" sz="1400" dirty="0"/>
          </a:p>
          <a:p>
            <a:pPr algn="l" rtl="0" eaLnBrk="0">
              <a:lnSpc>
                <a:spcPct val="104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05000"/>
              </a:lnSpc>
              <a:tabLst/>
            </a:pPr>
            <a:endParaRPr lang="Arial" altLang="Arial" sz="1000" dirty="0"/>
          </a:p>
          <a:p>
            <a:pPr marL="13970" algn="l" rtl="0" eaLnBrk="0">
              <a:lnSpc>
                <a:spcPct val="95000"/>
              </a:lnSpc>
              <a:spcBef>
                <a:spcPts val="426"/>
              </a:spcBef>
              <a:tabLst/>
            </a:pPr>
            <a:r>
              <a:rPr sz="1400" kern="0" spc="0" dirty="0">
                <a:ln w="5103" cap="flat" cmpd="sng">
                  <a:solidFill>
                    <a:srgbClr val="000000">
                      <a:alpha val="100000"/>
                    </a:srgbClr>
                  </a:solidFill>
                  <a:prstDash val="solid"/>
                  <a:bevel/>
                </a:ln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开通路径：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商家中心-账号中心-代配送服务管理-编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辑（开启）</a:t>
            </a:r>
            <a:endParaRPr lang="SimSun" altLang="SimSun" sz="1400" dirty="0"/>
          </a:p>
          <a:p>
            <a:pPr algn="l" rtl="0" eaLnBrk="0">
              <a:lnSpc>
                <a:spcPct val="104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04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18000"/>
              </a:lnSpc>
              <a:tabLst/>
            </a:pPr>
            <a:endParaRPr lang="Arial" altLang="Arial" sz="300" dirty="0"/>
          </a:p>
          <a:p>
            <a:pPr marL="13970" algn="l" rtl="0" eaLnBrk="0">
              <a:lnSpc>
                <a:spcPct val="95000"/>
              </a:lnSpc>
              <a:spcBef>
                <a:spcPts val="2"/>
              </a:spcBef>
              <a:tabLst/>
            </a:pP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开启后店铺及店铺商品将获得"锐竞送货上门"标签。搜索商品时可以</a:t>
            </a:r>
            <a:endParaRPr lang="SimSun" altLang="SimSun" sz="1400" dirty="0"/>
          </a:p>
        </p:txBody>
      </p:sp>
      <p:sp>
        <p:nvSpPr>
          <p:cNvPr id="430" name="textbox 430"/>
          <p:cNvSpPr/>
          <p:nvPr/>
        </p:nvSpPr>
        <p:spPr>
          <a:xfrm>
            <a:off x="3714623" y="9807333"/>
            <a:ext cx="135889" cy="12763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4679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74000"/>
              </a:lnSpc>
              <a:tabLst/>
            </a:pPr>
            <a:r>
              <a:rPr sz="900" kern="0" spc="-3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38</a:t>
            </a:r>
            <a:endParaRPr lang="Calibri" altLang="Calibri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6"/>
          <p:cNvSpPr/>
          <p:nvPr/>
        </p:nvSpPr>
        <p:spPr>
          <a:xfrm>
            <a:off x="1136545" y="1187958"/>
            <a:ext cx="5356225" cy="850963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0056"/>
              </a:lnSpc>
              <a:tabLst/>
            </a:pPr>
            <a:endParaRPr lang="Arial" altLang="Arial" sz="100" dirty="0"/>
          </a:p>
          <a:p>
            <a:pPr marL="15875" algn="l" rtl="0" eaLnBrk="0">
              <a:lnSpc>
                <a:spcPct val="95000"/>
              </a:lnSpc>
              <a:tabLst/>
            </a:pPr>
            <a:r>
              <a:rPr sz="1400" kern="0" spc="-10" dirty="0">
                <a:ln w="5103" cap="flat" cmpd="sng">
                  <a:solidFill>
                    <a:srgbClr val="000000">
                      <a:alpha val="100000"/>
                    </a:srgbClr>
                  </a:solidFill>
                  <a:prstDash val="solid"/>
                  <a:bevel/>
                </a:ln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一、锐竞平台介绍</a:t>
            </a:r>
            <a:endParaRPr lang="SimSun" altLang="SimSun" sz="1400" dirty="0"/>
          </a:p>
          <a:p>
            <a:pPr algn="l" rtl="0" eaLnBrk="0">
              <a:lnSpc>
                <a:spcPct val="104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04000"/>
              </a:lnSpc>
              <a:tabLst/>
            </a:pPr>
            <a:endParaRPr lang="Arial" altLang="Arial" sz="1000" dirty="0"/>
          </a:p>
          <a:p>
            <a:pPr marL="368934" algn="l" rtl="0" eaLnBrk="0">
              <a:lnSpc>
                <a:spcPct val="84000"/>
              </a:lnSpc>
              <a:spcBef>
                <a:spcPts val="429"/>
              </a:spcBef>
              <a:tabLst/>
            </a:pP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锐竞科研采购平台(www.rjmart.cn)是广州锐竞信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息科技有限责</a:t>
            </a:r>
            <a:endParaRPr lang="SimSun" altLang="SimSun" sz="1400" dirty="0"/>
          </a:p>
          <a:p>
            <a:pPr marL="12700" algn="l" rtl="0" eaLnBrk="0">
              <a:lnSpc>
                <a:spcPct val="187000"/>
              </a:lnSpc>
              <a:spcBef>
                <a:spcPts val="18"/>
              </a:spcBef>
              <a:tabLst/>
            </a:pP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任公司针对科研分散采购(非招标类采购)管理痛点推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出的“互联网+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监管</a:t>
            </a:r>
            <a:r>
              <a:rPr sz="1400" kern="0" spc="-46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”解决方案,方案以急需解决的科研试剂耗材采购管理和流程管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 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控为切入点,主要针对科研试剂耗材缺乏行业标准导致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的产品质量问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题,信息不对称造成的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价格虚高问题;科研试剂耗材采购金额少、频次 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高、品种杂、实时性高等特点导致管理成本高、财务人员工作量大的 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问题,监管缺失导致的底层腐败问题;未对接信息系统无法形成“人、</a:t>
            </a:r>
            <a:r>
              <a:rPr sz="1400" kern="0" spc="5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财、物</a:t>
            </a:r>
            <a:r>
              <a:rPr sz="1400" kern="0" spc="-5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”闭环管理导致的报销混乱、虚假</a:t>
            </a: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交易、出入库不符等审计问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题;危化品采购管理缺少监管导致的实验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室安全问题。</a:t>
            </a:r>
            <a:endParaRPr lang="SimSun" altLang="SimSun" sz="1400" dirty="0"/>
          </a:p>
          <a:p>
            <a:pPr algn="l" rtl="0" eaLnBrk="0">
              <a:lnSpc>
                <a:spcPct val="104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04000"/>
              </a:lnSpc>
              <a:tabLst/>
            </a:pPr>
            <a:endParaRPr lang="Arial" altLang="Arial" sz="1000" dirty="0"/>
          </a:p>
          <a:p>
            <a:pPr marL="368300" algn="l" rtl="0" eaLnBrk="0">
              <a:lnSpc>
                <a:spcPct val="84000"/>
              </a:lnSpc>
              <a:spcBef>
                <a:spcPts val="429"/>
              </a:spcBef>
              <a:tabLst/>
            </a:pP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针对上述问题,锐竞科研采购平台结合互联网的模式采取了“前</a:t>
            </a:r>
            <a:endParaRPr lang="SimSun" altLang="SimSun" sz="1400" dirty="0"/>
          </a:p>
          <a:p>
            <a:pPr marL="13334" algn="l" rtl="0" eaLnBrk="0">
              <a:lnSpc>
                <a:spcPct val="187000"/>
              </a:lnSpc>
              <a:spcBef>
                <a:spcPts val="45"/>
              </a:spcBef>
              <a:tabLst/>
            </a:pP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店后管</a:t>
            </a:r>
            <a:r>
              <a:rPr sz="1400" kern="0" spc="-5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”的模式,在搭建科研采购平台的基础上</a:t>
            </a: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,在采购流程中根据科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研管理的特点增加了合规管理的各种功能,如经费预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算匹配、订单多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 </a:t>
            </a:r>
            <a:r>
              <a:rPr sz="1400" kern="0" spc="-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级审批、拍照验收、电子签名、出入库管理、</a:t>
            </a:r>
            <a:r>
              <a:rPr sz="1400" kern="0" spc="-5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在线竞价、危化品管理、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汇总结算等。因此本平台深受各科研单位的欢迎,平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台目前已经有包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 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括中山大学及其十家附属医院、南方医科大学、暨南大学、成都医学 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院、郑州大学第一附属医院、上海第九人民医院、贵州医科大学、浙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江省肿瘤医院为代表的</a:t>
            </a:r>
            <a:r>
              <a:rPr sz="1400" kern="0" spc="-2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200</a:t>
            </a:r>
            <a:r>
              <a:rPr sz="1400" kern="0" spc="-2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多家高校和医院使用锐竞平台，超过</a:t>
            </a:r>
            <a:endParaRPr lang="SimSun" altLang="SimSun" sz="1400" dirty="0"/>
          </a:p>
          <a:p>
            <a:pPr marL="26034" algn="l" rtl="0" eaLnBrk="0">
              <a:lnSpc>
                <a:spcPct val="84000"/>
              </a:lnSpc>
              <a:spcBef>
                <a:spcPts val="1515"/>
              </a:spcBef>
              <a:tabLst/>
            </a:pP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18000</a:t>
            </a:r>
            <a:r>
              <a:rPr sz="1400" kern="0" spc="-29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家优质供应商入驻平台,提供了</a:t>
            </a:r>
            <a:r>
              <a:rPr sz="1400" kern="0" spc="-29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8000</a:t>
            </a:r>
            <a:r>
              <a:rPr sz="1400" kern="0" spc="-30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余万种商品,品类涵盖科</a:t>
            </a:r>
            <a:endParaRPr lang="SimSun" altLang="SimSun" sz="1400" dirty="0"/>
          </a:p>
          <a:p>
            <a:pPr marL="33655" indent="-20320" algn="l" rtl="0" eaLnBrk="0">
              <a:lnSpc>
                <a:spcPct val="191000"/>
              </a:lnSpc>
              <a:spcBef>
                <a:spcPts val="11"/>
              </a:spcBef>
              <a:tabLst/>
            </a:pP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研试剂耗材、科研服务、实验动物、工业品、办公用品、仪器设备、</a:t>
            </a:r>
            <a:r>
              <a:rPr sz="1400" kern="0" spc="5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电子元器件等。用户已经使用该平台采购了超</a:t>
            </a:r>
            <a:r>
              <a:rPr sz="1400" kern="0" spc="-18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100</a:t>
            </a:r>
            <a:r>
              <a:rPr sz="1400" kern="0" spc="-30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亿元的科研类试剂</a:t>
            </a:r>
            <a:endParaRPr lang="SimSun" altLang="SimSun" sz="1400" dirty="0"/>
          </a:p>
        </p:txBody>
      </p:sp>
      <p:sp>
        <p:nvSpPr>
          <p:cNvPr id="18" name="textbox 18"/>
          <p:cNvSpPr/>
          <p:nvPr/>
        </p:nvSpPr>
        <p:spPr>
          <a:xfrm>
            <a:off x="3743578" y="9807333"/>
            <a:ext cx="78105" cy="12763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4679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74000"/>
              </a:lnSpc>
              <a:tabLst/>
            </a:pP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3</a:t>
            </a:r>
            <a:endParaRPr lang="Calibri" altLang="Calibri" sz="900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textbox 432"/>
          <p:cNvSpPr/>
          <p:nvPr/>
        </p:nvSpPr>
        <p:spPr>
          <a:xfrm>
            <a:off x="1135831" y="1011187"/>
            <a:ext cx="5356859" cy="410527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7115"/>
              </a:lnSpc>
              <a:tabLst/>
            </a:pPr>
            <a:endParaRPr lang="Arial" altLang="Arial" sz="100" dirty="0"/>
          </a:p>
          <a:p>
            <a:pPr marL="15875" algn="l" rtl="0" eaLnBrk="0">
              <a:lnSpc>
                <a:spcPct val="84000"/>
              </a:lnSpc>
              <a:tabLst/>
            </a:pP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查看到“</a:t>
            </a:r>
            <a:r>
              <a:rPr sz="1400" kern="0" spc="-30" dirty="0">
                <a:ln w="5103" cap="flat" cmpd="sng">
                  <a:solidFill>
                    <a:srgbClr val="000000">
                      <a:alpha val="100000"/>
                    </a:srgbClr>
                  </a:solidFill>
                  <a:prstDash val="solid"/>
                  <a:bevel/>
                </a:ln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锐竞送货上门</a:t>
            </a:r>
            <a:r>
              <a:rPr sz="1400" kern="0" spc="-4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”服务标签，并可以通过“锐竞送货上门</a:t>
            </a:r>
            <a:r>
              <a:rPr sz="1400" kern="0" spc="-5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”进</a:t>
            </a:r>
            <a:endParaRPr lang="SimSun" altLang="SimSun" sz="1400" dirty="0"/>
          </a:p>
          <a:p>
            <a:pPr marL="16509" algn="l" rtl="0" eaLnBrk="0">
              <a:lnSpc>
                <a:spcPts val="3120"/>
              </a:lnSpc>
              <a:tabLst/>
            </a:pP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行条件筛选。</a:t>
            </a:r>
            <a:endParaRPr lang="SimSun" altLang="SimSun" sz="1400" dirty="0"/>
          </a:p>
          <a:p>
            <a:pPr algn="l" rtl="0" eaLnBrk="0">
              <a:lnSpc>
                <a:spcPct val="112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12000"/>
              </a:lnSpc>
              <a:tabLst/>
            </a:pPr>
            <a:endParaRPr lang="Arial" altLang="Arial" sz="1000" dirty="0"/>
          </a:p>
          <a:p>
            <a:pPr marL="20320" algn="l" rtl="0" eaLnBrk="0">
              <a:lnSpc>
                <a:spcPct val="94000"/>
              </a:lnSpc>
              <a:spcBef>
                <a:spcPts val="428"/>
              </a:spcBef>
              <a:tabLst/>
            </a:pPr>
            <a:r>
              <a:rPr sz="1400" kern="0" spc="-10" dirty="0">
                <a:ln w="5103" cap="flat" cmpd="sng">
                  <a:solidFill>
                    <a:srgbClr val="000000">
                      <a:alpha val="100000"/>
                    </a:srgbClr>
                  </a:solidFill>
                  <a:prstDash val="solid"/>
                  <a:bevel/>
                </a:ln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收费标准：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单笔订单交易金额（含税总价）的</a:t>
            </a:r>
            <a:r>
              <a:rPr sz="1400" kern="0" spc="-19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1%。</a:t>
            </a:r>
            <a:endParaRPr lang="SimSun" altLang="SimSun" sz="1400" dirty="0"/>
          </a:p>
          <a:p>
            <a:pPr algn="l" rtl="0" eaLnBrk="0">
              <a:lnSpc>
                <a:spcPct val="104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05000"/>
              </a:lnSpc>
              <a:tabLst/>
            </a:pPr>
            <a:endParaRPr lang="Arial" altLang="Arial" sz="1000" dirty="0"/>
          </a:p>
          <a:p>
            <a:pPr marL="17145" algn="l" rtl="0" eaLnBrk="0">
              <a:lnSpc>
                <a:spcPct val="95000"/>
              </a:lnSpc>
              <a:spcBef>
                <a:spcPts val="431"/>
              </a:spcBef>
              <a:tabLst/>
            </a:pPr>
            <a:r>
              <a:rPr sz="1400" kern="0" spc="-20" dirty="0">
                <a:ln w="5103" cap="flat" cmpd="sng">
                  <a:solidFill>
                    <a:srgbClr val="000000">
                      <a:alpha val="100000"/>
                    </a:srgbClr>
                  </a:solidFill>
                  <a:prstDash val="solid"/>
                  <a:bevel/>
                </a:ln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5.代报账</a:t>
            </a:r>
            <a:endParaRPr lang="SimSun" altLang="SimSun" sz="1400" dirty="0"/>
          </a:p>
          <a:p>
            <a:pPr algn="l" rtl="0" eaLnBrk="0">
              <a:lnSpc>
                <a:spcPct val="104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04000"/>
              </a:lnSpc>
              <a:tabLst/>
            </a:pPr>
            <a:endParaRPr lang="Arial" altLang="Arial" sz="1000" dirty="0"/>
          </a:p>
          <a:p>
            <a:pPr marL="13334" algn="l" rtl="0" eaLnBrk="0">
              <a:lnSpc>
                <a:spcPct val="84000"/>
              </a:lnSpc>
              <a:spcBef>
                <a:spcPts val="423"/>
              </a:spcBef>
              <a:tabLst/>
            </a:pPr>
            <a:r>
              <a:rPr sz="1400" kern="0" spc="-20" dirty="0">
                <a:ln w="5103" cap="flat" cmpd="sng">
                  <a:solidFill>
                    <a:srgbClr val="000000">
                      <a:alpha val="100000"/>
                    </a:srgbClr>
                  </a:solidFill>
                  <a:prstDash val="solid"/>
                  <a:bevel/>
                </a:ln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代报账服务：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在采购用户所属单位地址范围内，代替采购用户收取发</a:t>
            </a:r>
            <a:endParaRPr lang="SimSun" altLang="SimSun" sz="1400" dirty="0"/>
          </a:p>
          <a:p>
            <a:pPr algn="r" rtl="0" eaLnBrk="0">
              <a:lnSpc>
                <a:spcPts val="3120"/>
              </a:lnSpc>
              <a:tabLst/>
            </a:pPr>
            <a:r>
              <a:rPr sz="1400" kern="0" spc="-7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票、单据，并递送到财务的服务，帮助商家</a:t>
            </a:r>
            <a:r>
              <a:rPr sz="1400" kern="0" spc="-70" dirty="0">
                <a:ln w="5103" cap="flat" cmpd="sng">
                  <a:solidFill>
                    <a:srgbClr val="000000">
                      <a:alpha val="100000"/>
                    </a:srgbClr>
                  </a:solidFill>
                  <a:prstDash val="solid"/>
                  <a:bevel/>
                </a:ln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解决回款难，回款慢</a:t>
            </a:r>
            <a:r>
              <a:rPr sz="1400" kern="0" spc="-7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问题。</a:t>
            </a:r>
            <a:endParaRPr lang="SimSun" altLang="SimSun" sz="1400" dirty="0"/>
          </a:p>
          <a:p>
            <a:pPr algn="l" rtl="0" eaLnBrk="0">
              <a:lnSpc>
                <a:spcPct val="119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19000"/>
              </a:lnSpc>
              <a:tabLst/>
            </a:pPr>
            <a:endParaRPr lang="Arial" altLang="Arial" sz="1000" dirty="0"/>
          </a:p>
          <a:p>
            <a:pPr marL="14604" algn="l" rtl="0" eaLnBrk="0">
              <a:lnSpc>
                <a:spcPct val="95000"/>
              </a:lnSpc>
              <a:spcBef>
                <a:spcPts val="422"/>
              </a:spcBef>
              <a:tabLst/>
            </a:pPr>
            <a:r>
              <a:rPr sz="1400" kern="0" spc="0" dirty="0">
                <a:ln w="5103" cap="flat" cmpd="sng">
                  <a:solidFill>
                    <a:srgbClr val="000000">
                      <a:alpha val="100000"/>
                    </a:srgbClr>
                  </a:solidFill>
                  <a:prstDash val="solid"/>
                  <a:bevel/>
                </a:ln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开通路径：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商家中心-账号中心-代报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账服务管理</a:t>
            </a:r>
            <a:endParaRPr lang="SimSun" altLang="SimSun" sz="1400" dirty="0"/>
          </a:p>
          <a:p>
            <a:pPr marL="14604" algn="l" rtl="0" eaLnBrk="0">
              <a:lnSpc>
                <a:spcPct val="84000"/>
              </a:lnSpc>
              <a:spcBef>
                <a:spcPts val="1515"/>
              </a:spcBef>
              <a:tabLst/>
            </a:pP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有开启代报账服务的单位订单，在操作汇总结算后，结算单将会有代</a:t>
            </a:r>
            <a:endParaRPr lang="SimSun" altLang="SimSun" sz="1400" dirty="0"/>
          </a:p>
          <a:p>
            <a:pPr marL="12700" algn="l" rtl="0" eaLnBrk="0">
              <a:lnSpc>
                <a:spcPts val="3119"/>
              </a:lnSpc>
              <a:tabLst/>
            </a:pP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报账的标签显示。</a:t>
            </a:r>
            <a:endParaRPr lang="SimSun" altLang="SimSun" sz="1400" dirty="0"/>
          </a:p>
        </p:txBody>
      </p:sp>
      <p:graphicFrame>
        <p:nvGraphicFramePr>
          <p:cNvPr id="434" name="table 434"/>
          <p:cNvGraphicFramePr>
            <a:graphicFrameLocks noGrp="1"/>
          </p:cNvGraphicFramePr>
          <p:nvPr/>
        </p:nvGraphicFramePr>
        <p:xfrm>
          <a:off x="1142619" y="5265039"/>
          <a:ext cx="5285740" cy="2652395"/>
        </p:xfrm>
        <a:graphic>
          <a:graphicData uri="http://schemas.openxmlformats.org/drawingml/2006/table">
            <a:tbl>
              <a:tblPr/>
              <a:tblGrid>
                <a:gridCol w="5285740"/>
              </a:tblGrid>
              <a:tr h="264604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36" name="picture 4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152143" y="5274564"/>
            <a:ext cx="5266944" cy="2633471"/>
          </a:xfrm>
          <a:prstGeom prst="rect">
            <a:avLst/>
          </a:prstGeom>
        </p:spPr>
      </p:pic>
      <p:sp>
        <p:nvSpPr>
          <p:cNvPr id="438" name="textbox 438"/>
          <p:cNvSpPr/>
          <p:nvPr/>
        </p:nvSpPr>
        <p:spPr>
          <a:xfrm>
            <a:off x="3714623" y="9807333"/>
            <a:ext cx="135889" cy="12763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4679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74000"/>
              </a:lnSpc>
              <a:tabLst/>
            </a:pPr>
            <a:r>
              <a:rPr sz="900" kern="0" spc="-3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39</a:t>
            </a:r>
            <a:endParaRPr lang="Calibri" altLang="Calibri" sz="900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textbox 440"/>
          <p:cNvSpPr/>
          <p:nvPr/>
        </p:nvSpPr>
        <p:spPr>
          <a:xfrm>
            <a:off x="1136545" y="2992387"/>
            <a:ext cx="5293995" cy="663955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7115"/>
              </a:lnSpc>
              <a:tabLst/>
            </a:pPr>
            <a:endParaRPr lang="Arial" altLang="Arial" sz="100" dirty="0"/>
          </a:p>
          <a:p>
            <a:pPr marL="19050" algn="l" rtl="0" eaLnBrk="0">
              <a:lnSpc>
                <a:spcPct val="84000"/>
              </a:lnSpc>
              <a:tabLst/>
            </a:pPr>
            <a:r>
              <a:rPr sz="1400" kern="0" spc="-10" dirty="0">
                <a:ln w="5103" cap="flat" cmpd="sng">
                  <a:solidFill>
                    <a:srgbClr val="000000">
                      <a:alpha val="100000"/>
                    </a:srgbClr>
                  </a:solidFill>
                  <a:prstDash val="solid"/>
                  <a:bevel/>
                </a:ln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收费标准：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单笔订单交易金额（含税总价）的</a:t>
            </a:r>
            <a:r>
              <a:rPr sz="1400" kern="0" spc="-2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1%。若财务回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款时间-</a:t>
            </a:r>
            <a:endParaRPr lang="SimSun" altLang="SimSun" sz="1400" dirty="0"/>
          </a:p>
          <a:p>
            <a:pPr marL="15875" indent="-1270" algn="l" rtl="0" eaLnBrk="0">
              <a:lnSpc>
                <a:spcPct val="191000"/>
              </a:lnSpc>
              <a:spcBef>
                <a:spcPts val="17"/>
              </a:spcBef>
              <a:tabLst/>
            </a:pP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单据收取记录时间超过</a:t>
            </a:r>
            <a:r>
              <a:rPr sz="1400" kern="0" spc="-26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30</a:t>
            </a:r>
            <a:r>
              <a:rPr sz="1400" kern="0" spc="-29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个工作日，平台将免收该笔结算单的代报 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账服务费。</a:t>
            </a:r>
            <a:endParaRPr lang="SimSun" altLang="SimSun" sz="1400" dirty="0"/>
          </a:p>
          <a:p>
            <a:pPr algn="l" rtl="0" eaLnBrk="0">
              <a:lnSpc>
                <a:spcPct val="104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04000"/>
              </a:lnSpc>
              <a:tabLst/>
            </a:pPr>
            <a:endParaRPr lang="Arial" altLang="Arial" sz="1000" dirty="0"/>
          </a:p>
          <a:p>
            <a:pPr marL="14604" algn="l" rtl="0" eaLnBrk="0">
              <a:lnSpc>
                <a:spcPct val="95000"/>
              </a:lnSpc>
              <a:spcBef>
                <a:spcPts val="426"/>
              </a:spcBef>
              <a:tabLst/>
            </a:pPr>
            <a:r>
              <a:rPr sz="1400" kern="0" spc="-10" dirty="0">
                <a:ln w="5103" cap="flat" cmpd="sng">
                  <a:solidFill>
                    <a:srgbClr val="000000">
                      <a:alpha val="100000"/>
                    </a:srgbClr>
                  </a:solidFill>
                  <a:prstDash val="solid"/>
                  <a:bevel/>
                </a:ln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6.客服工具</a:t>
            </a:r>
            <a:endParaRPr lang="SimSun" altLang="SimSun" sz="1400" dirty="0"/>
          </a:p>
          <a:p>
            <a:pPr algn="l" rtl="0" eaLnBrk="0">
              <a:lnSpc>
                <a:spcPct val="103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04000"/>
              </a:lnSpc>
              <a:tabLst/>
            </a:pPr>
            <a:endParaRPr lang="Arial" altLang="Arial" sz="1000" dirty="0"/>
          </a:p>
          <a:p>
            <a:pPr marL="13970" algn="l" rtl="0" eaLnBrk="0">
              <a:lnSpc>
                <a:spcPct val="84000"/>
              </a:lnSpc>
              <a:spcBef>
                <a:spcPts val="430"/>
              </a:spcBef>
              <a:tabLst/>
            </a:pP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锐竞平台已开放商家专属客服系统，目前引入了腾讯企点和阿里瓴羊</a:t>
            </a:r>
            <a:endParaRPr lang="SimSun" altLang="SimSun" sz="1400" dirty="0"/>
          </a:p>
          <a:p>
            <a:pPr marL="14604" algn="l" rtl="0" eaLnBrk="0">
              <a:lnSpc>
                <a:spcPts val="3120"/>
              </a:lnSpc>
              <a:tabLst/>
            </a:pP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客服工具。</a:t>
            </a:r>
            <a:endParaRPr lang="SimSun" altLang="SimSun" sz="1400" dirty="0"/>
          </a:p>
          <a:p>
            <a:pPr algn="l" rtl="0" eaLnBrk="0">
              <a:lnSpc>
                <a:spcPct val="112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13000"/>
              </a:lnSpc>
              <a:tabLst/>
            </a:pPr>
            <a:endParaRPr lang="Arial" altLang="Arial" sz="1000" dirty="0"/>
          </a:p>
          <a:p>
            <a:pPr marL="14604" algn="l" rtl="0" eaLnBrk="0">
              <a:lnSpc>
                <a:spcPct val="95000"/>
              </a:lnSpc>
              <a:spcBef>
                <a:spcPts val="428"/>
              </a:spcBef>
              <a:tabLst/>
            </a:pPr>
            <a:r>
              <a:rPr sz="1400" kern="0" spc="-20" dirty="0">
                <a:ln w="5103" cap="flat" cmpd="sng">
                  <a:solidFill>
                    <a:srgbClr val="000000">
                      <a:alpha val="100000"/>
                    </a:srgbClr>
                  </a:solidFill>
                  <a:prstDash val="solid"/>
                  <a:bevel/>
                </a:ln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6.1</a:t>
            </a:r>
            <a:r>
              <a:rPr sz="1400" kern="0" spc="-27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400" kern="0" spc="-20" dirty="0">
                <a:ln w="5103" cap="flat" cmpd="sng">
                  <a:solidFill>
                    <a:srgbClr val="000000">
                      <a:alpha val="100000"/>
                    </a:srgbClr>
                  </a:solidFill>
                  <a:prstDash val="solid"/>
                  <a:bevel/>
                </a:ln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腾讯企点</a:t>
            </a:r>
            <a:endParaRPr lang="SimSun" altLang="SimSun" sz="1400" dirty="0"/>
          </a:p>
          <a:p>
            <a:pPr algn="l" rtl="0" eaLnBrk="0">
              <a:lnSpc>
                <a:spcPct val="103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04000"/>
              </a:lnSpc>
              <a:tabLst/>
            </a:pPr>
            <a:endParaRPr lang="Arial" altLang="Arial" sz="1000" dirty="0"/>
          </a:p>
          <a:p>
            <a:pPr marL="15875" algn="l" rtl="0" eaLnBrk="0">
              <a:lnSpc>
                <a:spcPct val="95000"/>
              </a:lnSpc>
              <a:spcBef>
                <a:spcPts val="427"/>
              </a:spcBef>
              <a:tabLst/>
            </a:pP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功能说明：</a:t>
            </a:r>
            <a:endParaRPr lang="SimSun" altLang="SimSun" sz="1400" dirty="0"/>
          </a:p>
          <a:p>
            <a:pPr algn="l" rtl="0" eaLnBrk="0">
              <a:lnSpc>
                <a:spcPct val="104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05000"/>
              </a:lnSpc>
              <a:tabLst/>
            </a:pPr>
            <a:endParaRPr lang="Arial" altLang="Arial" sz="1000" dirty="0"/>
          </a:p>
          <a:p>
            <a:pPr marL="26034" algn="l" rtl="0" eaLnBrk="0">
              <a:lnSpc>
                <a:spcPct val="95000"/>
              </a:lnSpc>
              <a:spcBef>
                <a:spcPts val="420"/>
              </a:spcBef>
              <a:tabLst/>
            </a:pP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1) 多渠道统一接待：支持网页</a:t>
            </a:r>
            <a:r>
              <a:rPr sz="1400" kern="0" spc="-3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APP</a:t>
            </a:r>
            <a:r>
              <a:rPr sz="1400" kern="0" spc="-26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公众号小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程序。</a:t>
            </a:r>
            <a:endParaRPr lang="SimSun" altLang="SimSun" sz="1400" dirty="0"/>
          </a:p>
          <a:p>
            <a:pPr marL="15240" algn="l" rtl="0" eaLnBrk="0">
              <a:lnSpc>
                <a:spcPct val="84000"/>
              </a:lnSpc>
              <a:spcBef>
                <a:spcPts val="1515"/>
              </a:spcBef>
              <a:tabLst/>
            </a:pP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2) 客服高效智能：丰富快捷回复，多维度标签客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户，客户轨迹全程</a:t>
            </a:r>
            <a:endParaRPr lang="SimSun" altLang="SimSun" sz="1400" dirty="0"/>
          </a:p>
          <a:p>
            <a:pPr marL="282575" algn="l" rtl="0" eaLnBrk="0">
              <a:lnSpc>
                <a:spcPts val="3119"/>
              </a:lnSpc>
              <a:tabLst/>
            </a:pP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追踪，导航菜单分流。</a:t>
            </a:r>
            <a:endParaRPr lang="SimSun" altLang="SimSun" sz="1400" dirty="0"/>
          </a:p>
          <a:p>
            <a:pPr algn="l" rtl="0" eaLnBrk="0">
              <a:lnSpc>
                <a:spcPct val="107000"/>
              </a:lnSpc>
              <a:tabLst/>
            </a:pPr>
            <a:endParaRPr lang="Arial" altLang="Arial" sz="1000" dirty="0"/>
          </a:p>
          <a:p>
            <a:pPr marL="16509" algn="l" rtl="0" eaLnBrk="0">
              <a:lnSpc>
                <a:spcPct val="95000"/>
              </a:lnSpc>
              <a:spcBef>
                <a:spcPts val="429"/>
              </a:spcBef>
              <a:tabLst/>
            </a:pP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3) 客户统一管理：客户分层管理精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细化运营，</a:t>
            </a:r>
            <a:r>
              <a:rPr sz="1400" kern="0" spc="-4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自定义客户。</a:t>
            </a:r>
            <a:endParaRPr lang="SimSun" altLang="SimSun" sz="1400" dirty="0"/>
          </a:p>
          <a:p>
            <a:pPr marL="12700" algn="l" rtl="0" eaLnBrk="0">
              <a:lnSpc>
                <a:spcPct val="95000"/>
              </a:lnSpc>
              <a:spcBef>
                <a:spcPts val="1530"/>
              </a:spcBef>
              <a:tabLst/>
            </a:pP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4) 服务质量监控：客服消息全面监控，多维度数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据报表分析。</a:t>
            </a:r>
            <a:endParaRPr lang="SimSun" altLang="SimSun" sz="1400" dirty="0"/>
          </a:p>
          <a:p>
            <a:pPr marL="16509" algn="l" rtl="0" eaLnBrk="0">
              <a:lnSpc>
                <a:spcPct val="84000"/>
              </a:lnSpc>
              <a:spcBef>
                <a:spcPts val="1515"/>
              </a:spcBef>
              <a:tabLst/>
            </a:pP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5) 基础版费用：￥99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9/用户/年，3</a:t>
            </a:r>
            <a:r>
              <a:rPr sz="1400" kern="0" spc="-30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用户起售，买</a:t>
            </a:r>
            <a:r>
              <a:rPr sz="1400" kern="0" spc="-28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2</a:t>
            </a:r>
            <a:r>
              <a:rPr sz="1400" kern="0" spc="-29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年</a:t>
            </a:r>
            <a:r>
              <a:rPr sz="1400" kern="0" spc="-30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8</a:t>
            </a:r>
            <a:r>
              <a:rPr sz="1400" kern="0" spc="-28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折，买</a:t>
            </a:r>
            <a:r>
              <a:rPr sz="1400" kern="0" spc="-3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4</a:t>
            </a:r>
            <a:r>
              <a:rPr sz="1400" kern="0" spc="-29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年</a:t>
            </a:r>
            <a:endParaRPr lang="SimSun" altLang="SimSun" sz="1400" dirty="0"/>
          </a:p>
          <a:p>
            <a:pPr marL="281940" algn="l" rtl="0" eaLnBrk="0">
              <a:lnSpc>
                <a:spcPts val="3120"/>
              </a:lnSpc>
              <a:tabLst/>
            </a:pP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及以上享</a:t>
            </a:r>
            <a:r>
              <a:rPr sz="1400" kern="0" spc="-20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7.5</a:t>
            </a:r>
            <a:r>
              <a:rPr sz="1400" kern="0" spc="-29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折。</a:t>
            </a:r>
            <a:endParaRPr lang="SimSun" altLang="SimSun" sz="1400" dirty="0"/>
          </a:p>
        </p:txBody>
      </p:sp>
      <p:graphicFrame>
        <p:nvGraphicFramePr>
          <p:cNvPr id="442" name="table 442"/>
          <p:cNvGraphicFramePr>
            <a:graphicFrameLocks noGrp="1"/>
          </p:cNvGraphicFramePr>
          <p:nvPr/>
        </p:nvGraphicFramePr>
        <p:xfrm>
          <a:off x="1142619" y="1010031"/>
          <a:ext cx="5285740" cy="1786255"/>
        </p:xfrm>
        <a:graphic>
          <a:graphicData uri="http://schemas.openxmlformats.org/drawingml/2006/table">
            <a:tbl>
              <a:tblPr/>
              <a:tblGrid>
                <a:gridCol w="5285740"/>
              </a:tblGrid>
              <a:tr h="177990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44" name="picture 44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152143" y="1019555"/>
            <a:ext cx="5266944" cy="1767840"/>
          </a:xfrm>
          <a:prstGeom prst="rect">
            <a:avLst/>
          </a:prstGeom>
        </p:spPr>
      </p:pic>
      <p:sp>
        <p:nvSpPr>
          <p:cNvPr id="446" name="textbox 446"/>
          <p:cNvSpPr/>
          <p:nvPr/>
        </p:nvSpPr>
        <p:spPr>
          <a:xfrm>
            <a:off x="3711537" y="9807333"/>
            <a:ext cx="139064" cy="12763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4679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74000"/>
              </a:lnSpc>
              <a:tabLst/>
            </a:pPr>
            <a:r>
              <a:rPr sz="900" kern="0" spc="-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40</a:t>
            </a:r>
            <a:endParaRPr lang="Calibri" altLang="Calibri" sz="900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textbox 448"/>
          <p:cNvSpPr/>
          <p:nvPr/>
        </p:nvSpPr>
        <p:spPr>
          <a:xfrm>
            <a:off x="1136545" y="1011187"/>
            <a:ext cx="5293995" cy="547624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9172"/>
              </a:lnSpc>
              <a:tabLst/>
            </a:pPr>
            <a:endParaRPr lang="Arial" altLang="Arial" sz="100" dirty="0"/>
          </a:p>
          <a:p>
            <a:pPr marL="14604" algn="l" rtl="0" eaLnBrk="0">
              <a:lnSpc>
                <a:spcPct val="95000"/>
              </a:lnSpc>
              <a:tabLst/>
            </a:pPr>
            <a:r>
              <a:rPr sz="1400" kern="0" spc="-30" dirty="0">
                <a:ln w="5103" cap="flat" cmpd="sng">
                  <a:solidFill>
                    <a:srgbClr val="000000">
                      <a:alpha val="100000"/>
                    </a:srgbClr>
                  </a:solidFill>
                  <a:prstDash val="solid"/>
                  <a:bevel/>
                </a:ln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6.2</a:t>
            </a:r>
            <a:r>
              <a:rPr sz="1400" kern="0" spc="-20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400" kern="0" spc="-30" dirty="0">
                <a:ln w="5103" cap="flat" cmpd="sng">
                  <a:solidFill>
                    <a:srgbClr val="000000">
                      <a:alpha val="100000"/>
                    </a:srgbClr>
                  </a:solidFill>
                  <a:prstDash val="solid"/>
                  <a:bevel/>
                </a:ln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阿里瓴羊</a:t>
            </a:r>
            <a:endParaRPr lang="SimSun" altLang="SimSun" sz="1400" dirty="0"/>
          </a:p>
          <a:p>
            <a:pPr algn="l" rtl="0" eaLnBrk="0">
              <a:lnSpc>
                <a:spcPct val="103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04000"/>
              </a:lnSpc>
              <a:tabLst/>
            </a:pPr>
            <a:endParaRPr lang="Arial" altLang="Arial" sz="1000" dirty="0"/>
          </a:p>
          <a:p>
            <a:pPr marL="15875" algn="l" rtl="0" eaLnBrk="0">
              <a:lnSpc>
                <a:spcPct val="95000"/>
              </a:lnSpc>
              <a:spcBef>
                <a:spcPts val="427"/>
              </a:spcBef>
              <a:tabLst/>
            </a:pP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功能说明：</a:t>
            </a:r>
            <a:endParaRPr lang="SimSun" altLang="SimSun" sz="1400" dirty="0"/>
          </a:p>
          <a:p>
            <a:pPr algn="l" rtl="0" eaLnBrk="0">
              <a:lnSpc>
                <a:spcPct val="104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04000"/>
              </a:lnSpc>
              <a:tabLst/>
            </a:pPr>
            <a:endParaRPr lang="Arial" altLang="Arial" sz="1000" dirty="0"/>
          </a:p>
          <a:p>
            <a:pPr marL="26034" algn="l" rtl="0" eaLnBrk="0">
              <a:lnSpc>
                <a:spcPct val="95000"/>
              </a:lnSpc>
              <a:spcBef>
                <a:spcPts val="427"/>
              </a:spcBef>
              <a:tabLst/>
            </a:pP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1) 提供服务前关键信息识别、智能调度。</a:t>
            </a:r>
            <a:endParaRPr lang="SimSun" altLang="SimSun" sz="1400" dirty="0"/>
          </a:p>
          <a:p>
            <a:pPr marL="15240" algn="l" rtl="0" eaLnBrk="0">
              <a:lnSpc>
                <a:spcPct val="95000"/>
              </a:lnSpc>
              <a:spcBef>
                <a:spcPts val="1530"/>
              </a:spcBef>
              <a:tabLst/>
            </a:pP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2) 服务中快速回复、客服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辅助、快速标记。</a:t>
            </a:r>
            <a:endParaRPr lang="SimSun" altLang="SimSun" sz="1400" dirty="0"/>
          </a:p>
          <a:p>
            <a:pPr marL="16509" algn="l" rtl="0" eaLnBrk="0">
              <a:lnSpc>
                <a:spcPct val="95000"/>
              </a:lnSpc>
              <a:spcBef>
                <a:spcPts val="1524"/>
              </a:spcBef>
              <a:tabLst/>
            </a:pP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3) 服务后数据分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析、智能质检的功能。</a:t>
            </a:r>
            <a:endParaRPr lang="SimSun" altLang="SimSun" sz="1400" dirty="0"/>
          </a:p>
          <a:p>
            <a:pPr marL="12700" algn="l" rtl="0" eaLnBrk="0">
              <a:lnSpc>
                <a:spcPct val="95000"/>
              </a:lnSpc>
              <a:spcBef>
                <a:spcPts val="1524"/>
              </a:spcBef>
              <a:tabLst/>
            </a:pP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4) 标准版：</a:t>
            </a:r>
            <a:r>
              <a:rPr sz="1400" kern="0" spc="-56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￥1888/坐席/年，1</a:t>
            </a:r>
            <a:r>
              <a:rPr sz="1400" kern="0" spc="-30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坐席起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售。</a:t>
            </a:r>
            <a:endParaRPr lang="SimSun" altLang="SimSun" sz="1400" dirty="0"/>
          </a:p>
          <a:p>
            <a:pPr algn="l" rtl="0" eaLnBrk="0">
              <a:lnSpc>
                <a:spcPct val="104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05000"/>
              </a:lnSpc>
              <a:tabLst/>
            </a:pPr>
            <a:endParaRPr lang="Arial" altLang="Arial" sz="1000" dirty="0"/>
          </a:p>
          <a:p>
            <a:pPr marL="17145" algn="l" rtl="0" eaLnBrk="0">
              <a:lnSpc>
                <a:spcPct val="95000"/>
              </a:lnSpc>
              <a:spcBef>
                <a:spcPts val="420"/>
              </a:spcBef>
              <a:tabLst/>
            </a:pPr>
            <a:r>
              <a:rPr sz="1400" kern="0" spc="-20" dirty="0">
                <a:ln w="5103" cap="flat" cmpd="sng">
                  <a:solidFill>
                    <a:srgbClr val="000000">
                      <a:alpha val="100000"/>
                    </a:srgbClr>
                  </a:solidFill>
                  <a:prstDash val="solid"/>
                  <a:bevel/>
                </a:ln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7.代送样品</a:t>
            </a:r>
            <a:endParaRPr lang="SimSun" altLang="SimSun" sz="1400" dirty="0"/>
          </a:p>
          <a:p>
            <a:pPr algn="l" rtl="0" eaLnBrk="0">
              <a:lnSpc>
                <a:spcPct val="103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04000"/>
              </a:lnSpc>
              <a:tabLst/>
            </a:pPr>
            <a:endParaRPr lang="Arial" altLang="Arial" sz="1000" dirty="0"/>
          </a:p>
          <a:p>
            <a:pPr marL="12700" algn="l" rtl="0" eaLnBrk="0">
              <a:lnSpc>
                <a:spcPct val="94000"/>
              </a:lnSpc>
              <a:spcBef>
                <a:spcPts val="427"/>
              </a:spcBef>
              <a:tabLst/>
            </a:pP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样品送到人,直接触达采购用户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，帮助获客。</a:t>
            </a:r>
            <a:endParaRPr lang="SimSun" altLang="SimSun" sz="1400" dirty="0"/>
          </a:p>
          <a:p>
            <a:pPr algn="l" rtl="0" eaLnBrk="0">
              <a:lnSpc>
                <a:spcPct val="105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05000"/>
              </a:lnSpc>
              <a:tabLst/>
            </a:pPr>
            <a:endParaRPr lang="Arial" altLang="Arial" sz="1000" dirty="0"/>
          </a:p>
          <a:p>
            <a:pPr marL="13334" algn="l" rtl="0" eaLnBrk="0">
              <a:lnSpc>
                <a:spcPct val="84000"/>
              </a:lnSpc>
              <a:spcBef>
                <a:spcPts val="421"/>
              </a:spcBef>
              <a:tabLst/>
            </a:pP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服务支持范围：中山大</a:t>
            </a: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学</a:t>
            </a:r>
            <a:r>
              <a:rPr sz="1400" kern="0" spc="29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(广州校区) 、广州医科大学、重庆陆军军</a:t>
            </a:r>
            <a:endParaRPr lang="SimSun" altLang="SimSun" sz="1400" dirty="0"/>
          </a:p>
          <a:p>
            <a:pPr marL="29844" indent="-8254" algn="l" rtl="0" eaLnBrk="0">
              <a:lnSpc>
                <a:spcPct val="189000"/>
              </a:lnSpc>
              <a:spcBef>
                <a:spcPts val="35"/>
              </a:spcBef>
              <a:tabLst/>
            </a:pP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医大学、中山大学附属肿瘤医院</a:t>
            </a:r>
            <a:r>
              <a:rPr sz="1400" kern="0" spc="3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(越秀区) 、中山大学附属第一医院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(院本部) 、中山大学附属口腔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医院</a:t>
            </a:r>
            <a:r>
              <a:rPr sz="1400" kern="0" spc="29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(院本部) 、中山大学中山眼科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中心(区庄院区)</a:t>
            </a:r>
            <a:endParaRPr lang="SimSun" altLang="SimSun" sz="1400" dirty="0"/>
          </a:p>
        </p:txBody>
      </p:sp>
      <p:sp>
        <p:nvSpPr>
          <p:cNvPr id="450" name="textbox 450"/>
          <p:cNvSpPr/>
          <p:nvPr/>
        </p:nvSpPr>
        <p:spPr>
          <a:xfrm>
            <a:off x="1137972" y="7405878"/>
            <a:ext cx="5265420" cy="214566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4613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95000"/>
              </a:lnSpc>
              <a:tabLst/>
            </a:pPr>
            <a:r>
              <a:rPr sz="1400" kern="0" spc="-10" dirty="0">
                <a:ln w="5103" cap="flat" cmpd="sng">
                  <a:solidFill>
                    <a:srgbClr val="000000">
                      <a:alpha val="100000"/>
                    </a:srgbClr>
                  </a:solidFill>
                  <a:prstDash val="solid"/>
                  <a:bevel/>
                </a:ln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十、平台服务费</a:t>
            </a:r>
            <a:endParaRPr lang="SimSun" altLang="SimSun" sz="1400" dirty="0"/>
          </a:p>
          <a:p>
            <a:pPr algn="l" rtl="0" eaLnBrk="0">
              <a:lnSpc>
                <a:spcPct val="104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05000"/>
              </a:lnSpc>
              <a:tabLst/>
            </a:pPr>
            <a:endParaRPr lang="Arial" altLang="Arial" sz="1000" dirty="0"/>
          </a:p>
          <a:p>
            <a:pPr marL="24765" algn="l" rtl="0" eaLnBrk="0">
              <a:lnSpc>
                <a:spcPct val="95000"/>
              </a:lnSpc>
              <a:spcBef>
                <a:spcPts val="420"/>
              </a:spcBef>
              <a:tabLst/>
            </a:pPr>
            <a:r>
              <a:rPr sz="1400" kern="0" spc="-20" dirty="0">
                <a:ln w="5103" cap="flat" cmpd="sng">
                  <a:solidFill>
                    <a:srgbClr val="000000">
                      <a:alpha val="100000"/>
                    </a:srgbClr>
                  </a:solidFill>
                  <a:prstDash val="solid"/>
                  <a:bevel/>
                </a:ln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1.服务费收费说明</a:t>
            </a:r>
            <a:endParaRPr lang="SimSun" altLang="SimSun" sz="1400" dirty="0"/>
          </a:p>
          <a:p>
            <a:pPr algn="l" rtl="0" eaLnBrk="0">
              <a:lnSpc>
                <a:spcPct val="104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04000"/>
              </a:lnSpc>
              <a:tabLst/>
            </a:pPr>
            <a:endParaRPr lang="Arial" altLang="Arial" sz="1000" dirty="0"/>
          </a:p>
          <a:p>
            <a:pPr marL="24765" algn="l" rtl="0" eaLnBrk="0">
              <a:lnSpc>
                <a:spcPct val="95000"/>
              </a:lnSpc>
              <a:spcBef>
                <a:spcPts val="427"/>
              </a:spcBef>
              <a:tabLst/>
            </a:pP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1) </a:t>
            </a:r>
            <a:r>
              <a:rPr sz="1400" kern="0" spc="-10" dirty="0">
                <a:ln w="5103" cap="flat" cmpd="sng">
                  <a:solidFill>
                    <a:srgbClr val="000000">
                      <a:alpha val="100000"/>
                    </a:srgbClr>
                  </a:solidFill>
                  <a:prstDash val="solid"/>
                  <a:bevel/>
                </a:ln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收费对象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：面向采购单位供货的供应商</a:t>
            </a:r>
            <a:endParaRPr lang="SimSun" altLang="SimSun" sz="1400" dirty="0"/>
          </a:p>
          <a:p>
            <a:pPr marL="13970" algn="l" rtl="0" eaLnBrk="0">
              <a:lnSpc>
                <a:spcPct val="84000"/>
              </a:lnSpc>
              <a:spcBef>
                <a:spcPts val="1521"/>
              </a:spcBef>
              <a:tabLst/>
            </a:pP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2) </a:t>
            </a:r>
            <a:r>
              <a:rPr sz="1400" kern="0" spc="0" dirty="0">
                <a:ln w="5103" cap="flat" cmpd="sng">
                  <a:solidFill>
                    <a:srgbClr val="000000">
                      <a:alpha val="100000"/>
                    </a:srgbClr>
                  </a:solidFill>
                  <a:prstDash val="solid"/>
                  <a:bevel/>
                </a:ln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收费方式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：通过充值扣减的方式（类似于手机话费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充值消费的模</a:t>
            </a:r>
            <a:endParaRPr lang="SimSun" altLang="SimSun" sz="1400" dirty="0"/>
          </a:p>
          <a:p>
            <a:pPr algn="r" rtl="0" eaLnBrk="0">
              <a:lnSpc>
                <a:spcPts val="3120"/>
              </a:lnSpc>
              <a:tabLst/>
            </a:pP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式</a:t>
            </a:r>
            <a:r>
              <a:rPr sz="14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），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在扣费时间点直接从账户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余额中按收费标准扣减服务费。</a:t>
            </a:r>
            <a:endParaRPr lang="SimSun" altLang="SimSun" sz="1400" dirty="0"/>
          </a:p>
        </p:txBody>
      </p:sp>
      <p:sp>
        <p:nvSpPr>
          <p:cNvPr id="452" name="textbox 452"/>
          <p:cNvSpPr/>
          <p:nvPr/>
        </p:nvSpPr>
        <p:spPr>
          <a:xfrm>
            <a:off x="3711537" y="9808019"/>
            <a:ext cx="139064" cy="12700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0440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74000"/>
              </a:lnSpc>
              <a:tabLst/>
            </a:pPr>
            <a:r>
              <a:rPr sz="900" kern="0" spc="-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41</a:t>
            </a:r>
            <a:endParaRPr lang="Calibri" altLang="Calibri" sz="900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textbox 454"/>
          <p:cNvSpPr/>
          <p:nvPr/>
        </p:nvSpPr>
        <p:spPr>
          <a:xfrm>
            <a:off x="1136545" y="1011187"/>
            <a:ext cx="5293995" cy="450469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7115"/>
              </a:lnSpc>
              <a:tabLst/>
            </a:pPr>
            <a:endParaRPr lang="Arial" altLang="Arial" sz="100" dirty="0"/>
          </a:p>
          <a:p>
            <a:pPr marL="16509" algn="l" rtl="0" eaLnBrk="0">
              <a:lnSpc>
                <a:spcPct val="84000"/>
              </a:lnSpc>
              <a:tabLst/>
            </a:pP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3) </a:t>
            </a:r>
            <a:r>
              <a:rPr sz="1400" kern="0" spc="-10" dirty="0">
                <a:ln w="5103" cap="flat" cmpd="sng">
                  <a:solidFill>
                    <a:srgbClr val="000000">
                      <a:alpha val="100000"/>
                    </a:srgbClr>
                  </a:solidFill>
                  <a:prstDash val="solid"/>
                  <a:bevel/>
                </a:ln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收费标准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：单笔订单交易金额的</a:t>
            </a:r>
            <a:r>
              <a:rPr sz="1400" kern="0" spc="-25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2%（中山大学、中山三院医疗临</a:t>
            </a:r>
            <a:endParaRPr lang="SimSun" altLang="SimSun" sz="1400" dirty="0"/>
          </a:p>
          <a:p>
            <a:pPr marL="281304" algn="l" rtl="0" eaLnBrk="0">
              <a:lnSpc>
                <a:spcPts val="3120"/>
              </a:lnSpc>
              <a:tabLst/>
            </a:pP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床采购订单暂收</a:t>
            </a:r>
            <a:r>
              <a:rPr sz="1400" kern="0" spc="-20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1%）</a:t>
            </a:r>
            <a:endParaRPr lang="SimSun" altLang="SimSun" sz="1400" dirty="0"/>
          </a:p>
          <a:p>
            <a:pPr algn="l" rtl="0" eaLnBrk="0">
              <a:lnSpc>
                <a:spcPct val="107000"/>
              </a:lnSpc>
              <a:tabLst/>
            </a:pPr>
            <a:endParaRPr lang="Arial" altLang="Arial" sz="1000" dirty="0"/>
          </a:p>
          <a:p>
            <a:pPr marL="12700" algn="l" rtl="0" eaLnBrk="0">
              <a:lnSpc>
                <a:spcPct val="84000"/>
              </a:lnSpc>
              <a:spcBef>
                <a:spcPts val="425"/>
              </a:spcBef>
              <a:tabLst/>
            </a:pP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4) </a:t>
            </a:r>
            <a:r>
              <a:rPr sz="1400" kern="0" spc="-10" dirty="0">
                <a:ln w="5103" cap="flat" cmpd="sng">
                  <a:solidFill>
                    <a:srgbClr val="000000">
                      <a:alpha val="100000"/>
                    </a:srgbClr>
                  </a:solidFill>
                  <a:prstDash val="solid"/>
                  <a:bevel/>
                </a:ln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扣费时间点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：订单平台确认收货后第</a:t>
            </a:r>
            <a:r>
              <a:rPr sz="1400" kern="0" spc="-27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7</a:t>
            </a:r>
            <a:r>
              <a:rPr sz="1400" kern="0" spc="-28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天</a:t>
            </a:r>
            <a:r>
              <a:rPr sz="1400" kern="0" spc="-29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0</a:t>
            </a:r>
            <a:r>
              <a:rPr sz="1400" kern="0" spc="-2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时。（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中山大学订单</a:t>
            </a:r>
            <a:endParaRPr lang="SimSun" altLang="SimSun" sz="1400" dirty="0"/>
          </a:p>
          <a:p>
            <a:pPr marL="286384" indent="-1905" algn="l" rtl="0" eaLnBrk="0">
              <a:lnSpc>
                <a:spcPct val="191000"/>
              </a:lnSpc>
              <a:spcBef>
                <a:spcPts val="22"/>
              </a:spcBef>
              <a:tabLst/>
            </a:pP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完成后第七天进行扣费、中山三院医疗临床采购订单验收后</a:t>
            </a:r>
            <a:r>
              <a:rPr sz="1400" kern="0" spc="-15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180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 </a:t>
            </a: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天扣费）</a:t>
            </a:r>
            <a:endParaRPr lang="SimSun" altLang="SimSun" sz="1400" dirty="0"/>
          </a:p>
          <a:p>
            <a:pPr algn="l" rtl="0" eaLnBrk="0">
              <a:lnSpc>
                <a:spcPct val="103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04000"/>
              </a:lnSpc>
              <a:tabLst/>
            </a:pPr>
            <a:endParaRPr lang="Arial" altLang="Arial" sz="1000" dirty="0"/>
          </a:p>
          <a:p>
            <a:pPr marL="15240" algn="l" rtl="0" eaLnBrk="0">
              <a:lnSpc>
                <a:spcPct val="95000"/>
              </a:lnSpc>
              <a:spcBef>
                <a:spcPts val="427"/>
              </a:spcBef>
              <a:tabLst/>
            </a:pPr>
            <a:r>
              <a:rPr sz="1400" kern="0" spc="-10" dirty="0">
                <a:ln w="5103" cap="flat" cmpd="sng">
                  <a:solidFill>
                    <a:srgbClr val="000000">
                      <a:alpha val="100000"/>
                    </a:srgbClr>
                  </a:solidFill>
                  <a:prstDash val="solid"/>
                  <a:bevel/>
                </a:ln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2.服务费充值说明</a:t>
            </a:r>
            <a:endParaRPr lang="SimSun" altLang="SimSun" sz="1400" dirty="0"/>
          </a:p>
          <a:p>
            <a:pPr algn="l" rtl="0" eaLnBrk="0">
              <a:lnSpc>
                <a:spcPct val="104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05000"/>
              </a:lnSpc>
              <a:tabLst/>
            </a:pPr>
            <a:endParaRPr lang="Arial" altLang="Arial" sz="1000" dirty="0"/>
          </a:p>
          <a:p>
            <a:pPr marL="13970" algn="l" rtl="0" eaLnBrk="0">
              <a:lnSpc>
                <a:spcPct val="95000"/>
              </a:lnSpc>
              <a:spcBef>
                <a:spcPts val="420"/>
              </a:spcBef>
              <a:tabLst/>
            </a:pP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银行公对公转账，付款账号需与平台注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册公司名称一致。</a:t>
            </a:r>
            <a:endParaRPr lang="SimSun" altLang="SimSun" sz="1400" dirty="0"/>
          </a:p>
          <a:p>
            <a:pPr algn="l" rtl="0" eaLnBrk="0">
              <a:lnSpc>
                <a:spcPct val="104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04000"/>
              </a:lnSpc>
              <a:tabLst/>
            </a:pPr>
            <a:endParaRPr lang="Arial" altLang="Arial" sz="1000" dirty="0"/>
          </a:p>
          <a:p>
            <a:pPr marL="13970" algn="l" rtl="0" eaLnBrk="0">
              <a:lnSpc>
                <a:spcPct val="84000"/>
              </a:lnSpc>
              <a:spcBef>
                <a:spcPts val="423"/>
              </a:spcBef>
              <a:tabLst/>
            </a:pP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转账请仔细核对银行账户信息（建议直接复制粘贴）以免转账错误耽</a:t>
            </a:r>
            <a:endParaRPr lang="SimSun" altLang="SimSun" sz="1400" dirty="0"/>
          </a:p>
          <a:p>
            <a:pPr marL="15240" algn="l" rtl="0" eaLnBrk="0">
              <a:lnSpc>
                <a:spcPts val="3120"/>
              </a:lnSpc>
              <a:tabLst/>
            </a:pP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误充值时间。</a:t>
            </a:r>
            <a:endParaRPr lang="SimSun" altLang="SimSun" sz="1400" dirty="0"/>
          </a:p>
          <a:p>
            <a:pPr algn="l" rtl="0" eaLnBrk="0">
              <a:lnSpc>
                <a:spcPct val="112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12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17000"/>
              </a:lnSpc>
              <a:tabLst/>
            </a:pPr>
            <a:endParaRPr lang="Arial" altLang="Arial" sz="300" dirty="0"/>
          </a:p>
          <a:p>
            <a:pPr marL="13970" algn="l" rtl="0" eaLnBrk="0">
              <a:lnSpc>
                <a:spcPct val="95000"/>
              </a:lnSpc>
              <a:spcBef>
                <a:spcPts val="1"/>
              </a:spcBef>
              <a:tabLst/>
            </a:pP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转账付款后，平台核对无误</a:t>
            </a:r>
            <a:r>
              <a:rPr sz="1400" kern="0" spc="-20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1-3</a:t>
            </a:r>
            <a:r>
              <a:rPr sz="1400" kern="0" spc="-30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个工作日内充值到平台账户。</a:t>
            </a:r>
            <a:endParaRPr lang="SimSun" altLang="SimSun" sz="1400" dirty="0"/>
          </a:p>
        </p:txBody>
      </p:sp>
      <p:sp>
        <p:nvSpPr>
          <p:cNvPr id="456" name="textbox 456"/>
          <p:cNvSpPr/>
          <p:nvPr/>
        </p:nvSpPr>
        <p:spPr>
          <a:xfrm>
            <a:off x="1136545" y="7719835"/>
            <a:ext cx="4198620" cy="195072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4614"/>
              </a:lnSpc>
              <a:tabLst/>
            </a:pPr>
            <a:endParaRPr lang="Arial" altLang="Arial" sz="100" dirty="0"/>
          </a:p>
          <a:p>
            <a:pPr marL="16509" algn="l" rtl="0" eaLnBrk="0">
              <a:lnSpc>
                <a:spcPct val="95000"/>
              </a:lnSpc>
              <a:tabLst/>
            </a:pPr>
            <a:r>
              <a:rPr sz="1400" kern="0" spc="-10" dirty="0">
                <a:ln w="5103" cap="flat" cmpd="sng">
                  <a:solidFill>
                    <a:srgbClr val="000000">
                      <a:alpha val="100000"/>
                    </a:srgbClr>
                  </a:solidFill>
                  <a:prstDash val="solid"/>
                  <a:bevel/>
                </a:ln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3.服务费开票</a:t>
            </a:r>
            <a:endParaRPr lang="SimSun" altLang="SimSun" sz="1400" dirty="0"/>
          </a:p>
          <a:p>
            <a:pPr algn="l" rtl="0" eaLnBrk="0">
              <a:lnSpc>
                <a:spcPct val="104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05000"/>
              </a:lnSpc>
              <a:tabLst/>
            </a:pPr>
            <a:endParaRPr lang="Arial" altLang="Arial" sz="1000" dirty="0"/>
          </a:p>
          <a:p>
            <a:pPr marL="16509" algn="l" rtl="0" eaLnBrk="0">
              <a:lnSpc>
                <a:spcPct val="95000"/>
              </a:lnSpc>
              <a:spcBef>
                <a:spcPts val="420"/>
              </a:spcBef>
              <a:tabLst/>
            </a:pPr>
            <a:r>
              <a:rPr sz="1400" kern="0" spc="-10" dirty="0">
                <a:ln w="5103" cap="flat" cmpd="sng">
                  <a:solidFill>
                    <a:srgbClr val="000000">
                      <a:alpha val="100000"/>
                    </a:srgbClr>
                  </a:solidFill>
                  <a:prstDash val="solid"/>
                  <a:bevel/>
                </a:ln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3.1</a:t>
            </a:r>
            <a:r>
              <a:rPr sz="1400" kern="0" spc="-27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400" kern="0" spc="-10" dirty="0">
                <a:ln w="5103" cap="flat" cmpd="sng">
                  <a:solidFill>
                    <a:srgbClr val="000000">
                      <a:alpha val="100000"/>
                    </a:srgbClr>
                  </a:solidFill>
                  <a:prstDash val="solid"/>
                  <a:bevel/>
                </a:ln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服务费如何申请开票</a:t>
            </a:r>
            <a:endParaRPr lang="SimSun" altLang="SimSun" sz="1400" dirty="0"/>
          </a:p>
          <a:p>
            <a:pPr algn="l" rtl="0" eaLnBrk="0">
              <a:lnSpc>
                <a:spcPct val="104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04000"/>
              </a:lnSpc>
              <a:tabLst/>
            </a:pPr>
            <a:endParaRPr lang="Arial" altLang="Arial" sz="1000" dirty="0"/>
          </a:p>
          <a:p>
            <a:pPr marL="12700" algn="l" rtl="0" eaLnBrk="0">
              <a:lnSpc>
                <a:spcPct val="95000"/>
              </a:lnSpc>
              <a:spcBef>
                <a:spcPts val="420"/>
              </a:spcBef>
              <a:tabLst/>
            </a:pP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操作路径：商家中心-钱包管理-服务费发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票-申请开票</a:t>
            </a:r>
            <a:endParaRPr lang="SimSun" altLang="SimSun" sz="1400" dirty="0"/>
          </a:p>
          <a:p>
            <a:pPr algn="l" rtl="0" eaLnBrk="0">
              <a:lnSpc>
                <a:spcPct val="104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05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16000"/>
              </a:lnSpc>
              <a:tabLst/>
            </a:pPr>
            <a:endParaRPr lang="Arial" altLang="Arial" sz="300" dirty="0"/>
          </a:p>
          <a:p>
            <a:pPr marL="13334" algn="l" rtl="0" eaLnBrk="0">
              <a:lnSpc>
                <a:spcPct val="95000"/>
              </a:lnSpc>
              <a:spcBef>
                <a:spcPts val="3"/>
              </a:spcBef>
              <a:tabLst/>
            </a:pP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根据可申请金额申请开票，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点击申请开票</a:t>
            </a:r>
            <a:endParaRPr lang="SimSun" altLang="SimSun" sz="1400" dirty="0"/>
          </a:p>
        </p:txBody>
      </p:sp>
      <p:graphicFrame>
        <p:nvGraphicFramePr>
          <p:cNvPr id="458" name="table 458"/>
          <p:cNvGraphicFramePr>
            <a:graphicFrameLocks noGrp="1"/>
          </p:cNvGraphicFramePr>
          <p:nvPr/>
        </p:nvGraphicFramePr>
        <p:xfrm>
          <a:off x="1138427" y="5765800"/>
          <a:ext cx="5466714" cy="1283334"/>
        </p:xfrm>
        <a:graphic>
          <a:graphicData uri="http://schemas.openxmlformats.org/drawingml/2006/table">
            <a:tbl>
              <a:tblPr/>
              <a:tblGrid>
                <a:gridCol w="976630"/>
                <a:gridCol w="4490084"/>
              </a:tblGrid>
              <a:tr h="42925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  <a:tabLst/>
                      </a:pPr>
                      <a:endParaRPr lang="Arial" altLang="Arial" sz="800" dirty="0"/>
                    </a:p>
                    <a:p>
                      <a:pPr marL="16509" algn="l" rtl="0" eaLnBrk="0">
                        <a:lnSpc>
                          <a:spcPct val="95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14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开户名</a:t>
                      </a:r>
                      <a:endParaRPr lang="SimSun" altLang="SimSun" sz="14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  <a:tabLst/>
                      </a:pPr>
                      <a:endParaRPr lang="Arial" altLang="Arial" sz="800" dirty="0"/>
                    </a:p>
                    <a:p>
                      <a:pPr algn="l" rtl="0" eaLnBrk="0">
                        <a:lnSpc>
                          <a:spcPct val="7882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15875" algn="l" rtl="0" eaLnBrk="0">
                        <a:lnSpc>
                          <a:spcPct val="95000"/>
                        </a:lnSpc>
                        <a:tabLst/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广州锐竞信息科技有限责任公司</a:t>
                      </a:r>
                      <a:endParaRPr lang="SimSun" altLang="SimSun" sz="14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481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  <a:tabLst/>
                      </a:pPr>
                      <a:endParaRPr lang="Arial" altLang="Arial" sz="800" dirty="0"/>
                    </a:p>
                    <a:p>
                      <a:pPr algn="l" rtl="0" eaLnBrk="0">
                        <a:lnSpc>
                          <a:spcPct val="6247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16509" algn="l" rtl="0" eaLnBrk="0">
                        <a:lnSpc>
                          <a:spcPct val="95000"/>
                        </a:lnSpc>
                        <a:tabLst/>
                      </a:pPr>
                      <a:r>
                        <a:rPr sz="14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开户行</a:t>
                      </a:r>
                      <a:endParaRPr lang="SimSun" altLang="SimSun" sz="14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800" dirty="0"/>
                    </a:p>
                    <a:p>
                      <a:pPr marL="33019" algn="l" rtl="0" eaLnBrk="0">
                        <a:lnSpc>
                          <a:spcPct val="95000"/>
                        </a:lnSpc>
                        <a:spcBef>
                          <a:spcPts val="6"/>
                        </a:spcBef>
                        <a:tabLst/>
                      </a:pP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中国银行广州天河东路支行</a:t>
                      </a:r>
                      <a:endParaRPr lang="SimSun" altLang="SimSun" sz="14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925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800" dirty="0"/>
                    </a:p>
                    <a:p>
                      <a:pPr algn="l" rtl="0" eaLnBrk="0">
                        <a:lnSpc>
                          <a:spcPct val="7386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18415" algn="l" rtl="0" eaLnBrk="0">
                        <a:lnSpc>
                          <a:spcPct val="96000"/>
                        </a:lnSpc>
                        <a:tabLst/>
                      </a:pPr>
                      <a:r>
                        <a:rPr sz="14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账号</a:t>
                      </a:r>
                      <a:endParaRPr lang="SimSun" altLang="SimSun" sz="14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  <a:tabLst/>
                      </a:pPr>
                      <a:endParaRPr lang="Arial" altLang="Arial" sz="900" dirty="0"/>
                    </a:p>
                    <a:p>
                      <a:pPr marL="20320" algn="l" rtl="0" eaLnBrk="0">
                        <a:lnSpc>
                          <a:spcPct val="79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imSun"/>
                          <a:ea typeface="SimSun"/>
                          <a:cs typeface="SimSun"/>
                        </a:rPr>
                        <a:t>700372195162</a:t>
                      </a:r>
                      <a:endParaRPr lang="SimSun" altLang="SimSun" sz="14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60" name="textbox 460"/>
          <p:cNvSpPr/>
          <p:nvPr/>
        </p:nvSpPr>
        <p:spPr>
          <a:xfrm>
            <a:off x="3711537" y="9807333"/>
            <a:ext cx="139064" cy="12763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4940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74000"/>
              </a:lnSpc>
              <a:tabLst/>
            </a:pPr>
            <a:r>
              <a:rPr sz="900" kern="0" spc="-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42</a:t>
            </a:r>
            <a:endParaRPr lang="Calibri" altLang="Calibri" sz="900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textbox 462"/>
          <p:cNvSpPr/>
          <p:nvPr/>
        </p:nvSpPr>
        <p:spPr>
          <a:xfrm>
            <a:off x="1136545" y="4159758"/>
            <a:ext cx="5293995" cy="549211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4616"/>
              </a:lnSpc>
              <a:tabLst/>
            </a:pPr>
            <a:endParaRPr lang="Arial" altLang="Arial" sz="100" dirty="0"/>
          </a:p>
          <a:p>
            <a:pPr marL="16509" algn="l" rtl="0" eaLnBrk="0">
              <a:lnSpc>
                <a:spcPct val="95000"/>
              </a:lnSpc>
              <a:tabLst/>
            </a:pPr>
            <a:r>
              <a:rPr sz="1400" kern="0" spc="-10" dirty="0">
                <a:ln w="5103" cap="flat" cmpd="sng">
                  <a:solidFill>
                    <a:srgbClr val="000000">
                      <a:alpha val="100000"/>
                    </a:srgbClr>
                  </a:solidFill>
                  <a:prstDash val="solid"/>
                  <a:bevel/>
                </a:ln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3.2</a:t>
            </a:r>
            <a:r>
              <a:rPr sz="1400" kern="0" spc="-29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400" kern="0" spc="-10" dirty="0">
                <a:ln w="5103" cap="flat" cmpd="sng">
                  <a:solidFill>
                    <a:srgbClr val="000000">
                      <a:alpha val="100000"/>
                    </a:srgbClr>
                  </a:solidFill>
                  <a:prstDash val="solid"/>
                  <a:bevel/>
                </a:ln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服务费开票说</a:t>
            </a:r>
            <a:r>
              <a:rPr sz="1400" kern="0" spc="-20" dirty="0">
                <a:ln w="5103" cap="flat" cmpd="sng">
                  <a:solidFill>
                    <a:srgbClr val="000000">
                      <a:alpha val="100000"/>
                    </a:srgbClr>
                  </a:solidFill>
                  <a:prstDash val="solid"/>
                  <a:bevel/>
                </a:ln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明</a:t>
            </a:r>
            <a:endParaRPr lang="SimSun" altLang="SimSun" sz="1400" dirty="0"/>
          </a:p>
          <a:p>
            <a:pPr algn="l" rtl="0" eaLnBrk="0">
              <a:lnSpc>
                <a:spcPct val="104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04000"/>
              </a:lnSpc>
              <a:tabLst/>
            </a:pPr>
            <a:endParaRPr lang="Arial" altLang="Arial" sz="1000" dirty="0"/>
          </a:p>
          <a:p>
            <a:pPr marL="28575" algn="l" rtl="0" eaLnBrk="0">
              <a:lnSpc>
                <a:spcPct val="84000"/>
              </a:lnSpc>
              <a:spcBef>
                <a:spcPts val="423"/>
              </a:spcBef>
              <a:tabLst/>
            </a:pP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•平台向供应商开具发票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依据《中华人民共和国发票管理办法实施细</a:t>
            </a:r>
            <a:endParaRPr lang="SimSun" altLang="SimSun" sz="1400" dirty="0"/>
          </a:p>
          <a:p>
            <a:pPr marL="14604" indent="1905" algn="l" rtl="0" eaLnBrk="0">
              <a:lnSpc>
                <a:spcPct val="187000"/>
              </a:lnSpc>
              <a:spcBef>
                <a:spcPts val="66"/>
              </a:spcBef>
              <a:tabLst/>
            </a:pP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则》（国家税务总局令第</a:t>
            </a:r>
            <a:r>
              <a:rPr sz="1400" kern="0" spc="-29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37</a:t>
            </a:r>
            <a:r>
              <a:rPr sz="1400" kern="0" spc="-27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号，2014-12-27</a:t>
            </a:r>
            <a:r>
              <a:rPr sz="1400" kern="0" spc="-29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修订发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布）第二十六条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的规定：“填开发票的单位和个人必须在发生经营业务确认营业收入</a:t>
            </a:r>
            <a:r>
              <a:rPr sz="1400" kern="0" spc="5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时开具发票。未发生经营业务一律不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准开具发票。</a:t>
            </a:r>
            <a:r>
              <a:rPr sz="1400" kern="0" spc="-5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”</a:t>
            </a:r>
            <a:r>
              <a:rPr sz="1400" kern="0" spc="-1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供应商向平台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申请开具发票需在服务费扣减后，根据扣减金额开票（赠送金额不开</a:t>
            </a:r>
            <a:r>
              <a:rPr sz="1400" kern="0" spc="5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票</a:t>
            </a:r>
            <a:r>
              <a:rPr sz="1400" kern="0" spc="-1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），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单次申请开票金额需高于</a:t>
            </a:r>
            <a:r>
              <a:rPr sz="1400" kern="0" spc="-29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200</a:t>
            </a:r>
            <a:r>
              <a:rPr sz="1400" kern="0" spc="-29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元，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且每月最多只能申请一次开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400" kern="0" spc="-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票。</a:t>
            </a:r>
            <a:endParaRPr lang="SimSun" altLang="SimSun" sz="1400" dirty="0"/>
          </a:p>
          <a:p>
            <a:pPr marL="28575" algn="l" rtl="0" eaLnBrk="0">
              <a:lnSpc>
                <a:spcPct val="84000"/>
              </a:lnSpc>
              <a:spcBef>
                <a:spcPts val="1515"/>
              </a:spcBef>
              <a:tabLst/>
            </a:pP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•供应商申请开票时需在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平台填写公司开票信息（公司抬头、税号）</a:t>
            </a:r>
            <a:endParaRPr lang="SimSun" altLang="SimSun" sz="1400" dirty="0"/>
          </a:p>
          <a:p>
            <a:pPr marL="12700" algn="l" rtl="0" eaLnBrk="0">
              <a:lnSpc>
                <a:spcPts val="3120"/>
              </a:lnSpc>
              <a:tabLst/>
            </a:pP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及发票寄送地址，具体操作请参考《服务费开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票申请指引》</a:t>
            </a:r>
            <a:endParaRPr lang="SimSun" altLang="SimSun" sz="1400" dirty="0"/>
          </a:p>
          <a:p>
            <a:pPr algn="l" rtl="0" eaLnBrk="0">
              <a:lnSpc>
                <a:spcPct val="112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13000"/>
              </a:lnSpc>
              <a:tabLst/>
            </a:pPr>
            <a:endParaRPr lang="Arial" altLang="Arial" sz="1000" dirty="0"/>
          </a:p>
          <a:p>
            <a:pPr marL="28575" algn="l" rtl="0" eaLnBrk="0">
              <a:lnSpc>
                <a:spcPct val="95000"/>
              </a:lnSpc>
              <a:spcBef>
                <a:spcPts val="422"/>
              </a:spcBef>
              <a:tabLst/>
            </a:pP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•开票内容为“技术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服务费</a:t>
            </a:r>
            <a:r>
              <a:rPr sz="1400" kern="0" spc="-5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”。</a:t>
            </a:r>
            <a:endParaRPr lang="SimSun" altLang="SimSun" sz="1400" dirty="0"/>
          </a:p>
          <a:p>
            <a:pPr algn="l" rtl="0" eaLnBrk="0">
              <a:lnSpc>
                <a:spcPct val="103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04000"/>
              </a:lnSpc>
              <a:tabLst/>
            </a:pPr>
            <a:endParaRPr lang="Arial" altLang="Arial" sz="1000" dirty="0"/>
          </a:p>
          <a:p>
            <a:pPr marL="13334" algn="l" rtl="0" eaLnBrk="0">
              <a:lnSpc>
                <a:spcPct val="84000"/>
              </a:lnSpc>
              <a:spcBef>
                <a:spcPts val="423"/>
              </a:spcBef>
              <a:tabLst/>
            </a:pP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注：因充值金额未实际发生扣费，属于未发生经营业务，为符合《中</a:t>
            </a:r>
            <a:endParaRPr lang="SimSun" altLang="SimSun" sz="1400" dirty="0"/>
          </a:p>
          <a:p>
            <a:pPr marL="13970" algn="l" rtl="0" eaLnBrk="0">
              <a:lnSpc>
                <a:spcPts val="3120"/>
              </a:lnSpc>
              <a:tabLst/>
            </a:pP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华人民共和国发票管理办法》和《财政部国家税务总局关于全面推开</a:t>
            </a:r>
            <a:endParaRPr lang="SimSun" altLang="SimSun" sz="1400" dirty="0"/>
          </a:p>
        </p:txBody>
      </p:sp>
      <p:graphicFrame>
        <p:nvGraphicFramePr>
          <p:cNvPr id="464" name="table 464"/>
          <p:cNvGraphicFramePr>
            <a:graphicFrameLocks noGrp="1"/>
          </p:cNvGraphicFramePr>
          <p:nvPr/>
        </p:nvGraphicFramePr>
        <p:xfrm>
          <a:off x="1142619" y="990218"/>
          <a:ext cx="5285740" cy="2804794"/>
        </p:xfrm>
        <a:graphic>
          <a:graphicData uri="http://schemas.openxmlformats.org/drawingml/2006/table">
            <a:tbl>
              <a:tblPr/>
              <a:tblGrid>
                <a:gridCol w="5285740"/>
              </a:tblGrid>
              <a:tr h="279844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66" name="picture 46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152143" y="999743"/>
            <a:ext cx="5266944" cy="2785871"/>
          </a:xfrm>
          <a:prstGeom prst="rect">
            <a:avLst/>
          </a:prstGeom>
        </p:spPr>
      </p:pic>
      <p:sp>
        <p:nvSpPr>
          <p:cNvPr id="468" name="textbox 468"/>
          <p:cNvSpPr/>
          <p:nvPr/>
        </p:nvSpPr>
        <p:spPr>
          <a:xfrm>
            <a:off x="3711537" y="9807333"/>
            <a:ext cx="139064" cy="12763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4679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74000"/>
              </a:lnSpc>
              <a:tabLst/>
            </a:pPr>
            <a:r>
              <a:rPr sz="900" kern="0" spc="-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43</a:t>
            </a:r>
            <a:endParaRPr lang="Calibri" altLang="Calibri" sz="900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textbox 470"/>
          <p:cNvSpPr/>
          <p:nvPr/>
        </p:nvSpPr>
        <p:spPr>
          <a:xfrm>
            <a:off x="1136545" y="1011187"/>
            <a:ext cx="5380990" cy="868616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7115"/>
              </a:lnSpc>
              <a:tabLst/>
            </a:pPr>
            <a:endParaRPr lang="Arial" altLang="Arial" sz="100" dirty="0"/>
          </a:p>
          <a:p>
            <a:pPr marL="18415" algn="l" rtl="0" eaLnBrk="0">
              <a:lnSpc>
                <a:spcPct val="84000"/>
              </a:lnSpc>
              <a:tabLst/>
            </a:pP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营业税改征增值税试点的通知》（财税[20</a:t>
            </a: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16]36</a:t>
            </a:r>
            <a:r>
              <a:rPr sz="1400" kern="0" spc="-27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号）的附件</a:t>
            </a:r>
            <a:r>
              <a:rPr sz="1400" kern="0" spc="-20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1《营业</a:t>
            </a:r>
            <a:endParaRPr lang="SimSun" altLang="SimSun" sz="1400" dirty="0"/>
          </a:p>
          <a:p>
            <a:pPr marL="13970" indent="-1270" algn="l" rtl="0" eaLnBrk="0">
              <a:lnSpc>
                <a:spcPct val="189000"/>
              </a:lnSpc>
              <a:spcBef>
                <a:spcPts val="29"/>
              </a:spcBef>
              <a:tabLst/>
            </a:pP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税改征增值税试点实施办法》、《国家税务总局关于增值税纳税义务</a:t>
            </a:r>
            <a:r>
              <a:rPr sz="1400" kern="0" spc="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 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发生时间有关问题的公告》（国家税务</a:t>
            </a: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总局公告</a:t>
            </a:r>
            <a:r>
              <a:rPr sz="1400" kern="0" spc="-29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2011</a:t>
            </a:r>
            <a:r>
              <a:rPr sz="1400" kern="0" spc="-29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年第</a:t>
            </a:r>
            <a:r>
              <a:rPr sz="1400" kern="0" spc="-3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40</a:t>
            </a:r>
            <a:r>
              <a:rPr sz="1400" kern="0" spc="-27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号）的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 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规定，平台不对充值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金额开具发票。</a:t>
            </a:r>
            <a:endParaRPr lang="SimSun" altLang="SimSun" sz="1400" dirty="0"/>
          </a:p>
          <a:p>
            <a:pPr algn="l" rtl="0" eaLnBrk="0">
              <a:lnSpc>
                <a:spcPct val="136000"/>
              </a:lnSpc>
              <a:tabLst/>
            </a:pPr>
            <a:endParaRPr lang="Arial" altLang="Arial" sz="1000" dirty="0"/>
          </a:p>
          <a:p>
            <a:pPr marL="12700" algn="l" rtl="0" eaLnBrk="0">
              <a:lnSpc>
                <a:spcPts val="3119"/>
              </a:lnSpc>
              <a:spcBef>
                <a:spcPts val="429"/>
              </a:spcBef>
              <a:tabLst/>
            </a:pPr>
            <a:r>
              <a:rPr sz="1400" kern="0" spc="0" dirty="0">
                <a:ln w="5103" cap="flat" cmpd="sng">
                  <a:solidFill>
                    <a:srgbClr val="000000">
                      <a:alpha val="100000"/>
                    </a:srgbClr>
                  </a:solidFill>
                  <a:prstDash val="solid"/>
                  <a:bevel/>
                </a:ln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4</a:t>
            </a:r>
            <a:r>
              <a:rPr sz="1400" kern="0" spc="0" dirty="0">
                <a:ln w="5103" cap="flat" cmpd="sng">
                  <a:solidFill>
                    <a:srgbClr val="000000">
                      <a:alpha val="100000"/>
                    </a:srgbClr>
                  </a:solidFill>
                  <a:prstDash val="solid"/>
                  <a:bevel/>
                </a:ln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  <a:hlinkClick xmlns:r="http://schemas.openxmlformats.org/officeDocument/2006/relationships" r:id="rId2" tooltip="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.服务费充值与扣费常见问题</a:t>
            </a:r>
            <a:endParaRPr lang="SimSun" altLang="SimSun" sz="1400" dirty="0"/>
          </a:p>
          <a:p>
            <a:pPr algn="l" rtl="0" eaLnBrk="0">
              <a:lnSpc>
                <a:spcPct val="153000"/>
              </a:lnSpc>
              <a:tabLst/>
            </a:pPr>
            <a:endParaRPr lang="Arial" altLang="Arial" sz="1000" dirty="0"/>
          </a:p>
          <a:p>
            <a:pPr marL="15240" algn="l" rtl="0" eaLnBrk="0">
              <a:lnSpc>
                <a:spcPct val="95000"/>
              </a:lnSpc>
              <a:spcBef>
                <a:spcPts val="424"/>
              </a:spcBef>
              <a:tabLst/>
            </a:pP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充值问题</a:t>
            </a:r>
            <a:endParaRPr lang="SimSun" altLang="SimSun" sz="1400" dirty="0"/>
          </a:p>
          <a:p>
            <a:pPr algn="l" rtl="0" eaLnBrk="0">
              <a:lnSpc>
                <a:spcPct val="104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05000"/>
              </a:lnSpc>
              <a:tabLst/>
            </a:pPr>
            <a:endParaRPr lang="Arial" altLang="Arial" sz="1000" dirty="0"/>
          </a:p>
          <a:p>
            <a:pPr marL="26034" algn="l" rtl="0" eaLnBrk="0">
              <a:lnSpc>
                <a:spcPct val="95000"/>
              </a:lnSpc>
              <a:spcBef>
                <a:spcPts val="420"/>
              </a:spcBef>
              <a:tabLst/>
            </a:pPr>
            <a:r>
              <a:rPr sz="1400" kern="0" spc="-10" dirty="0">
                <a:ln w="5103" cap="flat" cmpd="sng">
                  <a:solidFill>
                    <a:srgbClr val="000000">
                      <a:alpha val="100000"/>
                    </a:srgbClr>
                  </a:solidFill>
                  <a:prstDash val="solid"/>
                  <a:bevel/>
                </a:ln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1)账号余额怎么充值</a:t>
            </a:r>
            <a:r>
              <a:rPr sz="1400" kern="0" spc="-20" dirty="0">
                <a:ln w="5103" cap="flat" cmpd="sng">
                  <a:solidFill>
                    <a:srgbClr val="000000">
                      <a:alpha val="100000"/>
                    </a:srgbClr>
                  </a:solidFill>
                  <a:prstDash val="solid"/>
                  <a:bevel/>
                </a:ln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？</a:t>
            </a:r>
            <a:endParaRPr lang="SimSun" altLang="SimSun" sz="1400" dirty="0"/>
          </a:p>
          <a:p>
            <a:pPr marL="15240" algn="l" rtl="0" eaLnBrk="0">
              <a:lnSpc>
                <a:spcPct val="84000"/>
              </a:lnSpc>
              <a:spcBef>
                <a:spcPts val="1515"/>
              </a:spcBef>
              <a:tabLst/>
            </a:pPr>
            <a:r>
              <a:rPr sz="14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充值需要公对公转账，在商家中心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的钱包管理-充值说明中可以查看</a:t>
            </a:r>
            <a:endParaRPr lang="SimSun" altLang="SimSun" sz="1400" dirty="0"/>
          </a:p>
          <a:p>
            <a:pPr marL="17779" algn="l" rtl="0" eaLnBrk="0">
              <a:lnSpc>
                <a:spcPts val="3120"/>
              </a:lnSpc>
              <a:tabLst/>
            </a:pP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到平台对公充值账号信息和充值注意事项。</a:t>
            </a:r>
            <a:endParaRPr lang="SimSun" altLang="SimSun" sz="1400" dirty="0"/>
          </a:p>
          <a:p>
            <a:pPr algn="l" rtl="0" eaLnBrk="0">
              <a:lnSpc>
                <a:spcPct val="108000"/>
              </a:lnSpc>
              <a:tabLst/>
            </a:pPr>
            <a:endParaRPr lang="Arial" altLang="Arial" sz="1000" dirty="0"/>
          </a:p>
          <a:p>
            <a:pPr marL="15240" algn="l" rtl="0" eaLnBrk="0">
              <a:lnSpc>
                <a:spcPct val="95000"/>
              </a:lnSpc>
              <a:spcBef>
                <a:spcPts val="422"/>
              </a:spcBef>
              <a:tabLst/>
            </a:pPr>
            <a:r>
              <a:rPr sz="1400" kern="0" spc="-10" dirty="0">
                <a:ln w="5103" cap="flat" cmpd="sng">
                  <a:solidFill>
                    <a:srgbClr val="000000">
                      <a:alpha val="100000"/>
                    </a:srgbClr>
                  </a:solidFill>
                  <a:prstDash val="solid"/>
                  <a:bevel/>
                </a:ln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2)充值金额有限制吗？</a:t>
            </a:r>
            <a:endParaRPr lang="SimSun" altLang="SimSun" sz="1400" dirty="0"/>
          </a:p>
          <a:p>
            <a:pPr marL="15240" algn="l" rtl="0" eaLnBrk="0">
              <a:lnSpc>
                <a:spcPct val="95000"/>
              </a:lnSpc>
              <a:spcBef>
                <a:spcPts val="1524"/>
              </a:spcBef>
              <a:tabLst/>
            </a:pP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建议单次最低充值</a:t>
            </a:r>
            <a:r>
              <a:rPr sz="1400" kern="0" spc="-30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200</a:t>
            </a:r>
            <a:r>
              <a:rPr sz="1400" kern="0" spc="-28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元，上不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封顶。</a:t>
            </a:r>
            <a:endParaRPr lang="SimSun" altLang="SimSun" sz="1400" dirty="0"/>
          </a:p>
          <a:p>
            <a:pPr marL="16509" algn="l" rtl="0" eaLnBrk="0">
              <a:lnSpc>
                <a:spcPct val="95000"/>
              </a:lnSpc>
              <a:spcBef>
                <a:spcPts val="1524"/>
              </a:spcBef>
              <a:tabLst/>
            </a:pPr>
            <a:r>
              <a:rPr sz="1400" kern="0" spc="0" dirty="0">
                <a:ln w="5103" cap="flat" cmpd="sng">
                  <a:solidFill>
                    <a:srgbClr val="000000">
                      <a:alpha val="100000"/>
                    </a:srgbClr>
                  </a:solidFill>
                  <a:prstDash val="solid"/>
                  <a:bevel/>
                </a:ln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3)充值之后可以申请</a:t>
            </a:r>
            <a:r>
              <a:rPr sz="1400" kern="0" spc="-10" dirty="0">
                <a:ln w="5103" cap="flat" cmpd="sng">
                  <a:solidFill>
                    <a:srgbClr val="000000">
                      <a:alpha val="100000"/>
                    </a:srgbClr>
                  </a:solidFill>
                  <a:prstDash val="solid"/>
                  <a:bevel/>
                </a:ln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开票么？</a:t>
            </a:r>
            <a:endParaRPr lang="SimSun" altLang="SimSun" sz="1400" dirty="0"/>
          </a:p>
          <a:p>
            <a:pPr marL="14604" algn="l" rtl="0" eaLnBrk="0">
              <a:lnSpc>
                <a:spcPct val="84000"/>
              </a:lnSpc>
              <a:spcBef>
                <a:spcPts val="1515"/>
              </a:spcBef>
              <a:tabLst/>
            </a:pP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可以，在实际产生扣费以后，超过</a:t>
            </a:r>
            <a:r>
              <a:rPr sz="1400" kern="0" spc="-30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200</a:t>
            </a:r>
            <a:r>
              <a:rPr sz="1400" kern="0" spc="-29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元可以在【钱包管理</a:t>
            </a: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】【服务</a:t>
            </a:r>
            <a:endParaRPr lang="SimSun" altLang="SimSun" sz="1400" dirty="0"/>
          </a:p>
          <a:p>
            <a:pPr marL="22859" algn="l" rtl="0" eaLnBrk="0">
              <a:lnSpc>
                <a:spcPts val="3120"/>
              </a:lnSpc>
              <a:tabLst/>
            </a:pP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费发票】上申请，一个月内可申请一次。</a:t>
            </a:r>
            <a:endParaRPr lang="SimSun" altLang="SimSun" sz="1400" dirty="0"/>
          </a:p>
          <a:p>
            <a:pPr algn="l" rtl="0" eaLnBrk="0">
              <a:lnSpc>
                <a:spcPct val="108000"/>
              </a:lnSpc>
              <a:tabLst/>
            </a:pPr>
            <a:endParaRPr lang="Arial" altLang="Arial" sz="1000" dirty="0"/>
          </a:p>
          <a:p>
            <a:pPr marL="12700" algn="l" rtl="0" eaLnBrk="0">
              <a:lnSpc>
                <a:spcPct val="95000"/>
              </a:lnSpc>
              <a:spcBef>
                <a:spcPts val="422"/>
              </a:spcBef>
              <a:tabLst/>
            </a:pPr>
            <a:r>
              <a:rPr sz="1400" kern="0" spc="0" dirty="0">
                <a:ln w="5103" cap="flat" cmpd="sng">
                  <a:solidFill>
                    <a:srgbClr val="000000">
                      <a:alpha val="100000"/>
                    </a:srgbClr>
                  </a:solidFill>
                  <a:prstDash val="solid"/>
                  <a:bevel/>
                </a:ln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4)充值的金额可以提现吗</a:t>
            </a:r>
            <a:r>
              <a:rPr sz="1400" kern="0" spc="-10" dirty="0">
                <a:ln w="5103" cap="flat" cmpd="sng">
                  <a:solidFill>
                    <a:srgbClr val="000000">
                      <a:alpha val="100000"/>
                    </a:srgbClr>
                  </a:solidFill>
                  <a:prstDash val="solid"/>
                  <a:bevel/>
                </a:ln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？</a:t>
            </a:r>
            <a:endParaRPr lang="SimSun" altLang="SimSun" sz="1400" dirty="0"/>
          </a:p>
          <a:p>
            <a:pPr marL="15875" algn="l" rtl="0" eaLnBrk="0">
              <a:lnSpc>
                <a:spcPct val="95000"/>
              </a:lnSpc>
              <a:spcBef>
                <a:spcPts val="1519"/>
              </a:spcBef>
              <a:tabLst/>
            </a:pP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如供应商账号注销时可申请提现。</a:t>
            </a:r>
            <a:endParaRPr lang="SimSun" altLang="SimSun" sz="1400" dirty="0"/>
          </a:p>
          <a:p>
            <a:pPr marL="16509" algn="l" rtl="0" eaLnBrk="0">
              <a:lnSpc>
                <a:spcPct val="95000"/>
              </a:lnSpc>
              <a:spcBef>
                <a:spcPts val="1524"/>
              </a:spcBef>
              <a:tabLst/>
            </a:pPr>
            <a:r>
              <a:rPr sz="1400" kern="0" spc="0" dirty="0">
                <a:ln w="5103" cap="flat" cmpd="sng">
                  <a:solidFill>
                    <a:srgbClr val="000000">
                      <a:alpha val="100000"/>
                    </a:srgbClr>
                  </a:solidFill>
                  <a:prstDash val="solid"/>
                  <a:bevel/>
                </a:ln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5)账号没钱了会有什么问</a:t>
            </a:r>
            <a:r>
              <a:rPr sz="1400" kern="0" spc="-10" dirty="0">
                <a:ln w="5103" cap="flat" cmpd="sng">
                  <a:solidFill>
                    <a:srgbClr val="000000">
                      <a:alpha val="100000"/>
                    </a:srgbClr>
                  </a:solidFill>
                  <a:prstDash val="solid"/>
                  <a:bevel/>
                </a:ln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题吗？</a:t>
            </a:r>
            <a:endParaRPr lang="SimSun" altLang="SimSun" sz="1400" dirty="0"/>
          </a:p>
          <a:p>
            <a:pPr marL="24129" algn="l" rtl="0" eaLnBrk="0">
              <a:lnSpc>
                <a:spcPct val="84000"/>
              </a:lnSpc>
              <a:spcBef>
                <a:spcPts val="1521"/>
              </a:spcBef>
              <a:tabLst/>
            </a:pP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当账户余额不足无法扣取服务费时，账户将处于欠费状态，无</a:t>
            </a: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法正常</a:t>
            </a:r>
            <a:endParaRPr lang="SimSun" altLang="SimSun" sz="1400" dirty="0"/>
          </a:p>
          <a:p>
            <a:pPr marL="12700" algn="l" rtl="0" eaLnBrk="0">
              <a:lnSpc>
                <a:spcPts val="3120"/>
              </a:lnSpc>
              <a:tabLst/>
            </a:pP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操作订单。</a:t>
            </a:r>
            <a:endParaRPr lang="SimSun" altLang="SimSun" sz="1400" dirty="0"/>
          </a:p>
          <a:p>
            <a:pPr algn="l" rtl="0" eaLnBrk="0">
              <a:lnSpc>
                <a:spcPct val="107000"/>
              </a:lnSpc>
              <a:tabLst/>
            </a:pPr>
            <a:endParaRPr lang="Arial" altLang="Arial" sz="1000" dirty="0"/>
          </a:p>
          <a:p>
            <a:pPr marL="14604" algn="l" rtl="0" eaLnBrk="0">
              <a:lnSpc>
                <a:spcPct val="95000"/>
              </a:lnSpc>
              <a:spcBef>
                <a:spcPts val="429"/>
              </a:spcBef>
              <a:tabLst/>
            </a:pPr>
            <a:r>
              <a:rPr sz="1400" kern="0" spc="0" dirty="0">
                <a:ln w="5103" cap="flat" cmpd="sng">
                  <a:solidFill>
                    <a:srgbClr val="000000">
                      <a:alpha val="100000"/>
                    </a:srgbClr>
                  </a:solidFill>
                  <a:prstDash val="solid"/>
                  <a:bevel/>
                </a:ln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6)如果账号没钱了系统会有提醒吗？</a:t>
            </a:r>
            <a:endParaRPr lang="SimSun" altLang="SimSun" sz="1400" dirty="0"/>
          </a:p>
          <a:p>
            <a:pPr algn="l" rtl="0" eaLnBrk="0">
              <a:lnSpc>
                <a:spcPct val="105000"/>
              </a:lnSpc>
              <a:tabLst/>
            </a:pPr>
            <a:endParaRPr lang="Arial" altLang="Arial" sz="1200" dirty="0"/>
          </a:p>
          <a:p>
            <a:pPr algn="l" rtl="0" eaLnBrk="0">
              <a:lnSpc>
                <a:spcPct val="10243"/>
              </a:lnSpc>
              <a:tabLst/>
            </a:pPr>
            <a:endParaRPr lang="Arial" altLang="Arial" sz="100" dirty="0"/>
          </a:p>
          <a:p>
            <a:pPr marL="24129" algn="l" rtl="0" eaLnBrk="0">
              <a:lnSpc>
                <a:spcPct val="95000"/>
              </a:lnSpc>
              <a:tabLst/>
            </a:pPr>
            <a:r>
              <a:rPr sz="1400" kern="0" spc="-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当账户余额为</a:t>
            </a:r>
            <a:r>
              <a:rPr sz="1400" kern="0" spc="-29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400" kern="0" spc="-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0</a:t>
            </a:r>
            <a:r>
              <a:rPr sz="1400" kern="0" spc="-28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400" kern="0" spc="-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或无</a:t>
            </a:r>
            <a:r>
              <a:rPr sz="1400" kern="0" spc="-5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法再继续扣除服务费时，系统会在【我的工作台】</a:t>
            </a:r>
            <a:endParaRPr lang="SimSun" altLang="SimSun" sz="1400" dirty="0"/>
          </a:p>
        </p:txBody>
      </p:sp>
      <p:sp>
        <p:nvSpPr>
          <p:cNvPr id="472" name="textbox 472"/>
          <p:cNvSpPr/>
          <p:nvPr/>
        </p:nvSpPr>
        <p:spPr>
          <a:xfrm>
            <a:off x="3711537" y="9808133"/>
            <a:ext cx="139064" cy="12636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9690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74000"/>
              </a:lnSpc>
              <a:tabLst/>
            </a:pPr>
            <a:r>
              <a:rPr sz="900" kern="0" spc="-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44</a:t>
            </a:r>
            <a:endParaRPr lang="Calibri" altLang="Calibri" sz="900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textbox 474"/>
          <p:cNvSpPr/>
          <p:nvPr/>
        </p:nvSpPr>
        <p:spPr>
          <a:xfrm>
            <a:off x="1136545" y="1011187"/>
            <a:ext cx="5293995" cy="880300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4614"/>
              </a:lnSpc>
              <a:tabLst/>
            </a:pPr>
            <a:endParaRPr lang="Arial" altLang="Arial" sz="100" dirty="0"/>
          </a:p>
          <a:p>
            <a:pPr marL="29844" algn="l" rtl="0" eaLnBrk="0">
              <a:lnSpc>
                <a:spcPct val="95000"/>
              </a:lnSpc>
              <a:tabLst/>
            </a:pP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中显示充值提醒。</a:t>
            </a:r>
            <a:endParaRPr lang="SimSun" altLang="SimSun" sz="1400" dirty="0"/>
          </a:p>
          <a:p>
            <a:pPr algn="l" rtl="0" eaLnBrk="0">
              <a:lnSpc>
                <a:spcPct val="117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17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18000"/>
              </a:lnSpc>
              <a:tabLst/>
            </a:pPr>
            <a:endParaRPr lang="Arial" altLang="Arial" sz="1000" dirty="0"/>
          </a:p>
          <a:p>
            <a:pPr marL="28575" algn="l" rtl="0" eaLnBrk="0">
              <a:lnSpc>
                <a:spcPct val="95000"/>
              </a:lnSpc>
              <a:spcBef>
                <a:spcPts val="421"/>
              </a:spcBef>
              <a:tabLst/>
            </a:pPr>
            <a:r>
              <a:rPr sz="1400" kern="0" spc="-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•服务费问题</a:t>
            </a:r>
            <a:endParaRPr lang="SimSun" altLang="SimSun" sz="1400" dirty="0"/>
          </a:p>
          <a:p>
            <a:pPr marL="26034" algn="l" rtl="0" eaLnBrk="0">
              <a:lnSpc>
                <a:spcPct val="95000"/>
              </a:lnSpc>
              <a:spcBef>
                <a:spcPts val="1524"/>
              </a:spcBef>
              <a:tabLst/>
            </a:pPr>
            <a:r>
              <a:rPr sz="1400" kern="0" spc="0" dirty="0">
                <a:ln w="5103" cap="flat" cmpd="sng">
                  <a:solidFill>
                    <a:srgbClr val="000000">
                      <a:alpha val="100000"/>
                    </a:srgbClr>
                  </a:solidFill>
                  <a:prstDash val="solid"/>
                  <a:bevel/>
                </a:ln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1)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400" kern="0" spc="0" dirty="0">
                <a:ln w="5103" cap="flat" cmpd="sng">
                  <a:solidFill>
                    <a:srgbClr val="000000">
                      <a:alpha val="100000"/>
                    </a:srgbClr>
                  </a:solidFill>
                  <a:prstDash val="solid"/>
                  <a:bevel/>
                </a:ln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什么时候开始收取服务费，收</a:t>
            </a:r>
            <a:r>
              <a:rPr sz="1400" kern="0" spc="-10" dirty="0">
                <a:ln w="5103" cap="flat" cmpd="sng">
                  <a:solidFill>
                    <a:srgbClr val="000000">
                      <a:alpha val="100000"/>
                    </a:srgbClr>
                  </a:solidFill>
                  <a:prstDash val="solid"/>
                  <a:bevel/>
                </a:ln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费比例是多少？</a:t>
            </a:r>
            <a:endParaRPr lang="SimSun" altLang="SimSun" sz="1400" dirty="0"/>
          </a:p>
          <a:p>
            <a:pPr marL="12700" algn="l" rtl="0" eaLnBrk="0">
              <a:lnSpc>
                <a:spcPct val="84000"/>
              </a:lnSpc>
              <a:spcBef>
                <a:spcPts val="1515"/>
              </a:spcBef>
              <a:tabLst/>
            </a:pPr>
            <a:r>
              <a:rPr sz="14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平台入驻免费，无保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证金、年费，</a:t>
            </a:r>
            <a:r>
              <a:rPr sz="1400" kern="0" spc="-36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目前只按成交订单金额收取</a:t>
            </a:r>
            <a:r>
              <a:rPr sz="1400" kern="0" spc="-27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2%的</a:t>
            </a:r>
            <a:endParaRPr lang="SimSun" altLang="SimSun" sz="1400" dirty="0"/>
          </a:p>
          <a:p>
            <a:pPr marL="13334" algn="l" rtl="0" eaLnBrk="0">
              <a:lnSpc>
                <a:spcPts val="3120"/>
              </a:lnSpc>
              <a:tabLst/>
            </a:pP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服务费。</a:t>
            </a:r>
            <a:endParaRPr lang="SimSun" altLang="SimSun" sz="1400" dirty="0"/>
          </a:p>
          <a:p>
            <a:pPr algn="l" rtl="0" eaLnBrk="0">
              <a:lnSpc>
                <a:spcPct val="108000"/>
              </a:lnSpc>
              <a:tabLst/>
            </a:pPr>
            <a:endParaRPr lang="Arial" altLang="Arial" sz="1000" dirty="0"/>
          </a:p>
          <a:p>
            <a:pPr marL="15240" algn="l" rtl="0" eaLnBrk="0">
              <a:lnSpc>
                <a:spcPct val="95000"/>
              </a:lnSpc>
              <a:spcBef>
                <a:spcPts val="422"/>
              </a:spcBef>
              <a:tabLst/>
            </a:pPr>
            <a:r>
              <a:rPr sz="1400" kern="0" spc="-10" dirty="0">
                <a:ln w="5103" cap="flat" cmpd="sng">
                  <a:solidFill>
                    <a:srgbClr val="000000">
                      <a:alpha val="100000"/>
                    </a:srgbClr>
                  </a:solidFill>
                  <a:prstDash val="solid"/>
                  <a:bevel/>
                </a:ln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2)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400" kern="0" spc="-10" dirty="0">
                <a:ln w="5103" cap="flat" cmpd="sng">
                  <a:solidFill>
                    <a:srgbClr val="000000">
                      <a:alpha val="100000"/>
                    </a:srgbClr>
                  </a:solidFill>
                  <a:prstDash val="solid"/>
                  <a:bevel/>
                </a:ln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服务费怎么扣减？</a:t>
            </a:r>
            <a:endParaRPr lang="SimSun" altLang="SimSun" sz="1400" dirty="0"/>
          </a:p>
          <a:p>
            <a:pPr marL="13334" algn="l" rtl="0" eaLnBrk="0">
              <a:lnSpc>
                <a:spcPct val="84000"/>
              </a:lnSpc>
              <a:spcBef>
                <a:spcPts val="1515"/>
              </a:spcBef>
              <a:tabLst/>
            </a:pP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供应商发货，用户验收后第七天，平台自动通过供应商账户扣除服务</a:t>
            </a:r>
            <a:endParaRPr lang="SimSun" altLang="SimSun" sz="1400" dirty="0"/>
          </a:p>
          <a:p>
            <a:pPr marL="13334" indent="9525" algn="l" rtl="0" eaLnBrk="0">
              <a:lnSpc>
                <a:spcPct val="191000"/>
              </a:lnSpc>
              <a:spcBef>
                <a:spcPts val="17"/>
              </a:spcBef>
              <a:tabLst/>
            </a:pP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费。供应商可在有交易订单后，向平台账户进行充值。</a:t>
            </a:r>
            <a:r>
              <a:rPr sz="1400" kern="0" spc="-3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(建议充值金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额最低</a:t>
            </a:r>
            <a:r>
              <a:rPr sz="1400" kern="0" spc="-2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200</a:t>
            </a:r>
            <a:r>
              <a:rPr sz="1400" kern="0" spc="-29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元，上不封顶）。</a:t>
            </a:r>
            <a:endParaRPr lang="SimSun" altLang="SimSun" sz="1400" dirty="0"/>
          </a:p>
          <a:p>
            <a:pPr marL="16509" algn="l" rtl="0" eaLnBrk="0">
              <a:lnSpc>
                <a:spcPct val="95000"/>
              </a:lnSpc>
              <a:spcBef>
                <a:spcPts val="1519"/>
              </a:spcBef>
              <a:tabLst/>
            </a:pPr>
            <a:r>
              <a:rPr sz="1400" kern="0" spc="0" dirty="0">
                <a:ln w="5103" cap="flat" cmpd="sng">
                  <a:solidFill>
                    <a:srgbClr val="000000">
                      <a:alpha val="100000"/>
                    </a:srgbClr>
                  </a:solidFill>
                  <a:prstDash val="solid"/>
                  <a:bevel/>
                </a:ln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3)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400" kern="0" spc="0" dirty="0">
                <a:ln w="5103" cap="flat" cmpd="sng">
                  <a:solidFill>
                    <a:srgbClr val="000000">
                      <a:alpha val="100000"/>
                    </a:srgbClr>
                  </a:solidFill>
                  <a:prstDash val="solid"/>
                  <a:bevel/>
                </a:ln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供应商能否查看到扣</a:t>
            </a:r>
            <a:r>
              <a:rPr sz="1400" kern="0" spc="-10" dirty="0">
                <a:ln w="5103" cap="flat" cmpd="sng">
                  <a:solidFill>
                    <a:srgbClr val="000000">
                      <a:alpha val="100000"/>
                    </a:srgbClr>
                  </a:solidFill>
                  <a:prstDash val="solid"/>
                  <a:bevel/>
                </a:ln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费记录？</a:t>
            </a:r>
            <a:endParaRPr lang="SimSun" altLang="SimSun" sz="1400" dirty="0"/>
          </a:p>
          <a:p>
            <a:pPr marL="13334" algn="l" rtl="0" eaLnBrk="0">
              <a:lnSpc>
                <a:spcPct val="84000"/>
              </a:lnSpc>
              <a:spcBef>
                <a:spcPts val="1521"/>
              </a:spcBef>
              <a:tabLst/>
            </a:pP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供应商可在【钱包管理】【账单管理】，打印和下载账单查看扣费记</a:t>
            </a:r>
            <a:endParaRPr lang="SimSun" altLang="SimSun" sz="1400" dirty="0"/>
          </a:p>
          <a:p>
            <a:pPr marL="13970" algn="l" rtl="0" eaLnBrk="0">
              <a:lnSpc>
                <a:spcPts val="3120"/>
              </a:lnSpc>
              <a:tabLst/>
            </a:pPr>
            <a:r>
              <a:rPr sz="1400" kern="0" spc="-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录。</a:t>
            </a:r>
            <a:endParaRPr lang="SimSun" altLang="SimSun" sz="1400" dirty="0"/>
          </a:p>
          <a:p>
            <a:pPr algn="l" rtl="0" eaLnBrk="0">
              <a:lnSpc>
                <a:spcPct val="107000"/>
              </a:lnSpc>
              <a:tabLst/>
            </a:pPr>
            <a:endParaRPr lang="Arial" altLang="Arial" sz="1000" dirty="0"/>
          </a:p>
          <a:p>
            <a:pPr marL="12700" algn="l" rtl="0" eaLnBrk="0">
              <a:lnSpc>
                <a:spcPct val="84000"/>
              </a:lnSpc>
              <a:spcBef>
                <a:spcPts val="425"/>
              </a:spcBef>
              <a:tabLst/>
            </a:pPr>
            <a:r>
              <a:rPr sz="1400" kern="0" spc="-20" dirty="0">
                <a:ln w="5103" cap="flat" cmpd="sng">
                  <a:solidFill>
                    <a:srgbClr val="000000">
                      <a:alpha val="100000"/>
                    </a:srgbClr>
                  </a:solidFill>
                  <a:prstDash val="solid"/>
                  <a:bevel/>
                </a:ln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4)如果系统出现扣费错误、或订单退货发生服务费扣费都可以申请退</a:t>
            </a:r>
            <a:endParaRPr lang="SimSun" altLang="SimSun" sz="1400" dirty="0"/>
          </a:p>
          <a:p>
            <a:pPr marL="300354" algn="l" rtl="0" eaLnBrk="0">
              <a:lnSpc>
                <a:spcPts val="3120"/>
              </a:lnSpc>
              <a:tabLst/>
            </a:pPr>
            <a:r>
              <a:rPr sz="1400" kern="0" spc="-70" dirty="0">
                <a:ln w="5103" cap="flat" cmpd="sng">
                  <a:solidFill>
                    <a:srgbClr val="000000">
                      <a:alpha val="100000"/>
                    </a:srgbClr>
                  </a:solidFill>
                  <a:prstDash val="solid"/>
                  <a:bevel/>
                </a:ln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回吗？</a:t>
            </a:r>
            <a:endParaRPr lang="SimSun" altLang="SimSun" sz="1400" dirty="0"/>
          </a:p>
          <a:p>
            <a:pPr algn="l" rtl="0" eaLnBrk="0">
              <a:lnSpc>
                <a:spcPct val="107000"/>
              </a:lnSpc>
              <a:tabLst/>
            </a:pPr>
            <a:endParaRPr lang="Arial" altLang="Arial" sz="1000" dirty="0"/>
          </a:p>
          <a:p>
            <a:pPr marL="12700" algn="l" rtl="0" eaLnBrk="0">
              <a:lnSpc>
                <a:spcPct val="84000"/>
              </a:lnSpc>
              <a:spcBef>
                <a:spcPts val="425"/>
              </a:spcBef>
              <a:tabLst/>
            </a:pP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平台每月固定最后七个工作日接受扣费账单核对及申诉问题，商家可</a:t>
            </a:r>
            <a:endParaRPr lang="SimSun" altLang="SimSun" sz="1400" dirty="0"/>
          </a:p>
          <a:p>
            <a:pPr marL="12700" algn="l" rtl="0" eaLnBrk="0">
              <a:lnSpc>
                <a:spcPts val="3119"/>
              </a:lnSpc>
              <a:tabLst/>
            </a:pP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在该时间段与平台客服联系核对，如有错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漏及时补正。</a:t>
            </a:r>
            <a:endParaRPr lang="SimSun" altLang="SimSun" sz="1400" dirty="0"/>
          </a:p>
          <a:p>
            <a:pPr algn="l" rtl="0" eaLnBrk="0">
              <a:lnSpc>
                <a:spcPct val="112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12000"/>
              </a:lnSpc>
              <a:tabLst/>
            </a:pPr>
            <a:endParaRPr lang="Arial" altLang="Arial" sz="1000" dirty="0"/>
          </a:p>
          <a:p>
            <a:pPr marL="13970" algn="l" rtl="0" eaLnBrk="0">
              <a:lnSpc>
                <a:spcPct val="95000"/>
              </a:lnSpc>
              <a:spcBef>
                <a:spcPts val="422"/>
              </a:spcBef>
              <a:tabLst/>
            </a:pPr>
            <a:r>
              <a:rPr sz="1400" kern="0" spc="-10" dirty="0">
                <a:ln w="5103" cap="flat" cmpd="sng">
                  <a:solidFill>
                    <a:srgbClr val="000000">
                      <a:alpha val="100000"/>
                    </a:srgbClr>
                  </a:solidFill>
                  <a:prstDash val="solid"/>
                  <a:bevel/>
                </a:ln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十一、数据对接</a:t>
            </a:r>
            <a:endParaRPr lang="SimSun" altLang="SimSun" sz="1400" dirty="0"/>
          </a:p>
          <a:p>
            <a:pPr algn="l" rtl="0" eaLnBrk="0">
              <a:lnSpc>
                <a:spcPct val="104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04000"/>
              </a:lnSpc>
              <a:tabLst/>
            </a:pPr>
            <a:endParaRPr lang="Arial" altLang="Arial" sz="1000" dirty="0"/>
          </a:p>
          <a:p>
            <a:pPr marL="12700" algn="l" rtl="0" eaLnBrk="0">
              <a:lnSpc>
                <a:spcPct val="84000"/>
              </a:lnSpc>
              <a:spcBef>
                <a:spcPts val="423"/>
              </a:spcBef>
              <a:tabLst/>
            </a:pP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平台支持对已开</a:t>
            </a:r>
            <a:r>
              <a:rPr sz="1400" kern="0" spc="-3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VIP</a:t>
            </a:r>
            <a:r>
              <a:rPr sz="1400" kern="0" spc="-3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服务商家做商品和订单做相关的数据对接，为店</a:t>
            </a:r>
            <a:endParaRPr lang="SimSun" altLang="SimSun" sz="1400" dirty="0"/>
          </a:p>
          <a:p>
            <a:pPr marL="12700" algn="l" rtl="0" eaLnBrk="0">
              <a:lnSpc>
                <a:spcPts val="3120"/>
              </a:lnSpc>
              <a:tabLst/>
            </a:pP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铺提供商品和订单的便捷管理。</a:t>
            </a:r>
            <a:endParaRPr lang="SimSun" altLang="SimSun" sz="1400" dirty="0"/>
          </a:p>
          <a:p>
            <a:pPr algn="l" rtl="0" eaLnBrk="0">
              <a:lnSpc>
                <a:spcPct val="153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17000"/>
              </a:lnSpc>
              <a:tabLst/>
            </a:pPr>
            <a:endParaRPr lang="Arial" altLang="Arial" sz="300" dirty="0"/>
          </a:p>
          <a:p>
            <a:pPr marL="13970" algn="l" rtl="0" eaLnBrk="0">
              <a:lnSpc>
                <a:spcPct val="195000"/>
              </a:lnSpc>
              <a:spcBef>
                <a:spcPts val="1"/>
              </a:spcBef>
              <a:tabLst/>
            </a:pP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锐竞开放平台：</a:t>
            </a:r>
            <a:r>
              <a:rPr sz="1400" u="sng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  <a:hlinkClick xmlns:r="http://schemas.openxmlformats.org/officeDocument/2006/relationships" r:id="rId2" tooltip="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https://open.rjmar</a:t>
            </a:r>
            <a:r>
              <a:rPr sz="1400" u="sng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  <a:hlinkClick xmlns:r="http://schemas.openxmlformats.org/officeDocument/2006/relationships" r:id="rId2" tooltip="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t.cn/#/</a:t>
            </a:r>
            <a:endParaRPr lang="SimSun" altLang="SimSun" sz="1400" dirty="0"/>
          </a:p>
        </p:txBody>
      </p:sp>
      <p:sp>
        <p:nvSpPr>
          <p:cNvPr id="476" name="textbox 476"/>
          <p:cNvSpPr/>
          <p:nvPr/>
        </p:nvSpPr>
        <p:spPr>
          <a:xfrm>
            <a:off x="3711537" y="9808133"/>
            <a:ext cx="139064" cy="12636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9429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74000"/>
              </a:lnSpc>
              <a:tabLst/>
            </a:pPr>
            <a:r>
              <a:rPr sz="900" kern="0" spc="-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45</a:t>
            </a:r>
            <a:endParaRPr lang="Calibri" altLang="Calibri" sz="900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8" name="table 478"/>
          <p:cNvGraphicFramePr>
            <a:graphicFrameLocks noGrp="1"/>
          </p:cNvGraphicFramePr>
          <p:nvPr/>
        </p:nvGraphicFramePr>
        <p:xfrm>
          <a:off x="1142619" y="2555366"/>
          <a:ext cx="5106034" cy="2367279"/>
        </p:xfrm>
        <a:graphic>
          <a:graphicData uri="http://schemas.openxmlformats.org/drawingml/2006/table">
            <a:tbl>
              <a:tblPr/>
              <a:tblGrid>
                <a:gridCol w="5106034"/>
              </a:tblGrid>
              <a:tr h="236092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80" name="picture 48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152143" y="2564891"/>
            <a:ext cx="5087111" cy="2348484"/>
          </a:xfrm>
          <a:prstGeom prst="rect">
            <a:avLst/>
          </a:prstGeom>
        </p:spPr>
      </p:pic>
      <p:graphicFrame>
        <p:nvGraphicFramePr>
          <p:cNvPr id="482" name="table 482"/>
          <p:cNvGraphicFramePr>
            <a:graphicFrameLocks noGrp="1"/>
          </p:cNvGraphicFramePr>
          <p:nvPr/>
        </p:nvGraphicFramePr>
        <p:xfrm>
          <a:off x="1142619" y="5042534"/>
          <a:ext cx="5075554" cy="2352040"/>
        </p:xfrm>
        <a:graphic>
          <a:graphicData uri="http://schemas.openxmlformats.org/drawingml/2006/table">
            <a:tbl>
              <a:tblPr/>
              <a:tblGrid>
                <a:gridCol w="5075554"/>
              </a:tblGrid>
              <a:tr h="234569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84" name="picture 48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152143" y="5052060"/>
            <a:ext cx="5056632" cy="2333244"/>
          </a:xfrm>
          <a:prstGeom prst="rect">
            <a:avLst/>
          </a:prstGeom>
        </p:spPr>
      </p:pic>
      <p:sp>
        <p:nvSpPr>
          <p:cNvPr id="486" name="textbox 486"/>
          <p:cNvSpPr/>
          <p:nvPr/>
        </p:nvSpPr>
        <p:spPr>
          <a:xfrm>
            <a:off x="1136545" y="7686307"/>
            <a:ext cx="5293995" cy="117348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9172"/>
              </a:lnSpc>
              <a:tabLst/>
            </a:pPr>
            <a:endParaRPr lang="Arial" altLang="Arial" sz="100" dirty="0"/>
          </a:p>
          <a:p>
            <a:pPr marL="13970" algn="l" rtl="0" eaLnBrk="0">
              <a:lnSpc>
                <a:spcPct val="95000"/>
              </a:lnSpc>
              <a:tabLst/>
            </a:pPr>
            <a:r>
              <a:rPr sz="1400" kern="0" spc="-10" dirty="0">
                <a:ln w="5103" cap="flat" cmpd="sng">
                  <a:solidFill>
                    <a:srgbClr val="000000">
                      <a:alpha val="100000"/>
                    </a:srgbClr>
                  </a:solidFill>
                  <a:prstDash val="solid"/>
                  <a:bevel/>
                </a:ln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十三、关于平台规则</a:t>
            </a:r>
            <a:endParaRPr lang="SimSun" altLang="SimSun" sz="1400" dirty="0"/>
          </a:p>
          <a:p>
            <a:pPr algn="l" rtl="0" eaLnBrk="0">
              <a:lnSpc>
                <a:spcPct val="103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03000"/>
              </a:lnSpc>
              <a:tabLst/>
            </a:pPr>
            <a:endParaRPr lang="Arial" altLang="Arial" sz="1000" dirty="0"/>
          </a:p>
          <a:p>
            <a:pPr marL="12700" algn="l" rtl="0" eaLnBrk="0">
              <a:lnSpc>
                <a:spcPct val="84000"/>
              </a:lnSpc>
              <a:spcBef>
                <a:spcPts val="430"/>
              </a:spcBef>
              <a:tabLst/>
            </a:pP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在商家帮助中心搜索“平台规则</a:t>
            </a:r>
            <a:r>
              <a:rPr sz="1400" kern="0" spc="-5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”可以查看</a:t>
            </a: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到有关平台的相关管理规</a:t>
            </a:r>
            <a:endParaRPr lang="SimSun" altLang="SimSun" sz="1400" dirty="0"/>
          </a:p>
          <a:p>
            <a:pPr marL="16509" algn="l" rtl="0" eaLnBrk="0">
              <a:lnSpc>
                <a:spcPts val="3119"/>
              </a:lnSpc>
              <a:tabLst/>
            </a:pP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则与协议：</a:t>
            </a:r>
            <a:endParaRPr lang="SimSun" altLang="SimSun" sz="1400" dirty="0"/>
          </a:p>
        </p:txBody>
      </p:sp>
      <p:sp>
        <p:nvSpPr>
          <p:cNvPr id="488" name="textbox 488"/>
          <p:cNvSpPr/>
          <p:nvPr/>
        </p:nvSpPr>
        <p:spPr>
          <a:xfrm>
            <a:off x="1125085" y="1011187"/>
            <a:ext cx="5187950" cy="117348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9172"/>
              </a:lnSpc>
              <a:tabLst/>
            </a:pPr>
            <a:endParaRPr lang="Arial" altLang="Arial" sz="100" dirty="0"/>
          </a:p>
          <a:p>
            <a:pPr marL="25400" algn="l" rtl="0" eaLnBrk="0">
              <a:lnSpc>
                <a:spcPct val="95000"/>
              </a:lnSpc>
              <a:tabLst/>
            </a:pPr>
            <a:r>
              <a:rPr sz="1400" kern="0" spc="-10" dirty="0">
                <a:ln w="5103" cap="flat" cmpd="sng">
                  <a:solidFill>
                    <a:srgbClr val="000000">
                      <a:alpha val="100000"/>
                    </a:srgbClr>
                  </a:solidFill>
                  <a:prstDash val="solid"/>
                  <a:bevel/>
                </a:ln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十二、培训视频汇总</a:t>
            </a:r>
            <a:endParaRPr lang="SimSun" altLang="SimSun" sz="1400" dirty="0"/>
          </a:p>
          <a:p>
            <a:pPr algn="l" rtl="0" eaLnBrk="0">
              <a:lnSpc>
                <a:spcPct val="103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03000"/>
              </a:lnSpc>
              <a:tabLst/>
            </a:pPr>
            <a:endParaRPr lang="Arial" altLang="Arial" sz="1000" dirty="0"/>
          </a:p>
          <a:p>
            <a:pPr marL="24129" algn="l" rtl="0" eaLnBrk="0">
              <a:lnSpc>
                <a:spcPct val="84000"/>
              </a:lnSpc>
              <a:spcBef>
                <a:spcPts val="430"/>
              </a:spcBef>
              <a:tabLst/>
            </a:pP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平台每月都会开展商家后台和常见操作问题的培训，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在帮助中心搜</a:t>
            </a:r>
            <a:endParaRPr lang="SimSun" altLang="SimSun" sz="1400" dirty="0"/>
          </a:p>
          <a:p>
            <a:pPr marL="101600" algn="l" rtl="0" eaLnBrk="0">
              <a:lnSpc>
                <a:spcPts val="3120"/>
              </a:lnSpc>
              <a:tabLst/>
            </a:pPr>
            <a:r>
              <a:rPr sz="1400" kern="0" spc="-5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“商家培训汇总</a:t>
            </a:r>
            <a:r>
              <a:rPr sz="1400" kern="0" spc="-5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400" kern="0" spc="-5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”查看各类培训视频</a:t>
            </a:r>
            <a:r>
              <a:rPr sz="1400" kern="0" spc="-6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。</a:t>
            </a:r>
            <a:endParaRPr lang="SimSun" altLang="SimSun" sz="1400" dirty="0"/>
          </a:p>
        </p:txBody>
      </p:sp>
      <p:sp>
        <p:nvSpPr>
          <p:cNvPr id="490" name="textbox 490"/>
          <p:cNvSpPr/>
          <p:nvPr/>
        </p:nvSpPr>
        <p:spPr>
          <a:xfrm>
            <a:off x="3711537" y="9807333"/>
            <a:ext cx="139064" cy="12763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4679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74000"/>
              </a:lnSpc>
              <a:tabLst/>
            </a:pPr>
            <a:r>
              <a:rPr sz="900" kern="0" spc="-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46</a:t>
            </a:r>
            <a:endParaRPr lang="Calibri" altLang="Calibri" sz="900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textbox 492"/>
          <p:cNvSpPr/>
          <p:nvPr/>
        </p:nvSpPr>
        <p:spPr>
          <a:xfrm>
            <a:off x="1129189" y="4357878"/>
            <a:ext cx="5301615" cy="486155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0056"/>
              </a:lnSpc>
              <a:tabLst/>
            </a:pPr>
            <a:endParaRPr lang="Arial" altLang="Arial" sz="100" dirty="0"/>
          </a:p>
          <a:p>
            <a:pPr marL="20954" algn="l" rtl="0" eaLnBrk="0">
              <a:lnSpc>
                <a:spcPct val="95000"/>
              </a:lnSpc>
              <a:tabLst/>
            </a:pPr>
            <a:r>
              <a:rPr sz="1400" kern="0" spc="-10" dirty="0">
                <a:ln w="5103" cap="flat" cmpd="sng">
                  <a:solidFill>
                    <a:srgbClr val="000000">
                      <a:alpha val="100000"/>
                    </a:srgbClr>
                  </a:solidFill>
                  <a:prstDash val="solid"/>
                  <a:bevel/>
                </a:ln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十四、供应商</a:t>
            </a:r>
            <a:r>
              <a:rPr sz="1400" kern="0" spc="-3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400" kern="0" spc="-10" dirty="0">
                <a:ln w="5103" cap="flat" cmpd="sng">
                  <a:solidFill>
                    <a:srgbClr val="000000">
                      <a:alpha val="100000"/>
                    </a:srgbClr>
                  </a:solidFill>
                  <a:prstDash val="solid"/>
                  <a:bevel/>
                </a:ln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QA</a:t>
            </a:r>
            <a:endParaRPr lang="SimSun" altLang="SimSun" sz="1400" dirty="0"/>
          </a:p>
          <a:p>
            <a:pPr algn="l" rtl="0" eaLnBrk="0">
              <a:lnSpc>
                <a:spcPct val="104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05000"/>
              </a:lnSpc>
              <a:tabLst/>
            </a:pPr>
            <a:endParaRPr lang="Arial" altLang="Arial" sz="1000" dirty="0"/>
          </a:p>
          <a:p>
            <a:pPr marL="33655" algn="l" rtl="0" eaLnBrk="0">
              <a:lnSpc>
                <a:spcPct val="95000"/>
              </a:lnSpc>
              <a:spcBef>
                <a:spcPts val="426"/>
              </a:spcBef>
              <a:tabLst/>
            </a:pP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1.店铺常见问题</a:t>
            </a:r>
            <a:endParaRPr lang="SimSun" altLang="SimSun" sz="1400" dirty="0"/>
          </a:p>
          <a:p>
            <a:pPr algn="l" rtl="0" eaLnBrk="0">
              <a:lnSpc>
                <a:spcPct val="104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05000"/>
              </a:lnSpc>
              <a:tabLst/>
            </a:pPr>
            <a:endParaRPr lang="Arial" altLang="Arial" sz="1000" dirty="0"/>
          </a:p>
          <a:p>
            <a:pPr marL="33655" algn="l" rtl="0" eaLnBrk="0">
              <a:lnSpc>
                <a:spcPct val="95000"/>
              </a:lnSpc>
              <a:spcBef>
                <a:spcPts val="420"/>
              </a:spcBef>
              <a:tabLst/>
            </a:pP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1)为什么在我的商铺可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以看到订单，点击进去却没有数据呢？</a:t>
            </a:r>
            <a:endParaRPr lang="SimSun" altLang="SimSun" sz="1400" dirty="0"/>
          </a:p>
          <a:p>
            <a:pPr algn="l" rtl="0" eaLnBrk="0">
              <a:lnSpc>
                <a:spcPct val="103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04000"/>
              </a:lnSpc>
              <a:tabLst/>
            </a:pPr>
            <a:endParaRPr lang="Arial" altLang="Arial" sz="1000" dirty="0"/>
          </a:p>
          <a:p>
            <a:pPr marL="20320" algn="l" rtl="0" eaLnBrk="0">
              <a:lnSpc>
                <a:spcPct val="84000"/>
              </a:lnSpc>
              <a:spcBef>
                <a:spcPts val="423"/>
              </a:spcBef>
              <a:tabLst/>
            </a:pP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答:因为之前的订单产生了扣费，账号余额不足，账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号冻结了，需要</a:t>
            </a:r>
            <a:endParaRPr lang="SimSun" altLang="SimSun" sz="1400" dirty="0"/>
          </a:p>
          <a:p>
            <a:pPr marL="22859" algn="l" rtl="0" eaLnBrk="0">
              <a:lnSpc>
                <a:spcPts val="3119"/>
              </a:lnSpc>
              <a:tabLst/>
            </a:pP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充值后才可以继续操作。</a:t>
            </a:r>
            <a:endParaRPr lang="SimSun" altLang="SimSun" sz="1400" dirty="0"/>
          </a:p>
          <a:p>
            <a:pPr algn="l" rtl="0" eaLnBrk="0">
              <a:lnSpc>
                <a:spcPct val="112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13000"/>
              </a:lnSpc>
              <a:tabLst/>
            </a:pPr>
            <a:endParaRPr lang="Arial" altLang="Arial" sz="1000" dirty="0"/>
          </a:p>
          <a:p>
            <a:pPr marL="22859" algn="l" rtl="0" eaLnBrk="0">
              <a:lnSpc>
                <a:spcPct val="95000"/>
              </a:lnSpc>
              <a:spcBef>
                <a:spcPts val="422"/>
              </a:spcBef>
              <a:tabLst/>
            </a:pP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2)已经上架了商品，为什么店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铺在首页搜不到？</a:t>
            </a:r>
            <a:endParaRPr lang="SimSun" altLang="SimSun" sz="1400" dirty="0"/>
          </a:p>
          <a:p>
            <a:pPr algn="l" rtl="0" eaLnBrk="0">
              <a:lnSpc>
                <a:spcPct val="104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04000"/>
              </a:lnSpc>
              <a:tabLst/>
            </a:pPr>
            <a:endParaRPr lang="Arial" altLang="Arial" sz="1000" dirty="0"/>
          </a:p>
          <a:p>
            <a:pPr marL="20320" algn="l" rtl="0" eaLnBrk="0">
              <a:lnSpc>
                <a:spcPct val="84000"/>
              </a:lnSpc>
              <a:spcBef>
                <a:spcPts val="423"/>
              </a:spcBef>
              <a:tabLst/>
            </a:pP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答:首页展示的商品是已经进驻的公共平台供应商的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商品信息，可在</a:t>
            </a:r>
            <a:endParaRPr lang="SimSun" altLang="SimSun" sz="1400" dirty="0"/>
          </a:p>
          <a:p>
            <a:pPr marL="21590" indent="79375" algn="l" rtl="0" eaLnBrk="0">
              <a:lnSpc>
                <a:spcPct val="191000"/>
              </a:lnSpc>
              <a:spcBef>
                <a:spcPts val="22"/>
              </a:spcBef>
              <a:tabLst/>
            </a:pPr>
            <a:r>
              <a:rPr sz="1400" kern="0" spc="-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【账号中心】、【单位管理】申</a:t>
            </a:r>
            <a:r>
              <a:rPr sz="1400" kern="0" spc="-5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请进驻到“公共平台</a:t>
            </a:r>
            <a:r>
              <a:rPr sz="1400" kern="0" spc="-5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400" kern="0" spc="-5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”，进驻成功以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后，就可以在首页显示商品了。</a:t>
            </a:r>
            <a:endParaRPr lang="SimSun" altLang="SimSun" sz="1400" dirty="0"/>
          </a:p>
          <a:p>
            <a:pPr algn="l" rtl="0" eaLnBrk="0">
              <a:lnSpc>
                <a:spcPct val="103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04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18000"/>
              </a:lnSpc>
              <a:tabLst/>
            </a:pPr>
            <a:endParaRPr lang="Arial" altLang="Arial" sz="300" dirty="0"/>
          </a:p>
          <a:p>
            <a:pPr marL="24129" algn="l" rtl="0" eaLnBrk="0">
              <a:lnSpc>
                <a:spcPct val="95000"/>
              </a:lnSpc>
              <a:spcBef>
                <a:spcPts val="2"/>
              </a:spcBef>
              <a:tabLst/>
            </a:pP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3)为什么客户搜不到我公司的产品？</a:t>
            </a:r>
            <a:endParaRPr lang="SimSun" altLang="SimSun" sz="1400" dirty="0"/>
          </a:p>
        </p:txBody>
      </p:sp>
      <p:pic>
        <p:nvPicPr>
          <p:cNvPr id="494" name="picture 49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142619" y="936879"/>
            <a:ext cx="5074158" cy="3106673"/>
          </a:xfrm>
          <a:prstGeom prst="rect">
            <a:avLst/>
          </a:prstGeom>
        </p:spPr>
      </p:pic>
      <p:sp>
        <p:nvSpPr>
          <p:cNvPr id="496" name="textbox 496"/>
          <p:cNvSpPr/>
          <p:nvPr/>
        </p:nvSpPr>
        <p:spPr>
          <a:xfrm>
            <a:off x="3711537" y="9808133"/>
            <a:ext cx="139064" cy="12636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9690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74000"/>
              </a:lnSpc>
              <a:tabLst/>
            </a:pPr>
            <a:r>
              <a:rPr sz="900" kern="0" spc="-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47</a:t>
            </a:r>
            <a:endParaRPr lang="Calibri" altLang="Calibri" sz="900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textbox 498"/>
          <p:cNvSpPr/>
          <p:nvPr/>
        </p:nvSpPr>
        <p:spPr>
          <a:xfrm>
            <a:off x="1136545" y="1011187"/>
            <a:ext cx="5342254" cy="852296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7115"/>
              </a:lnSpc>
              <a:tabLst/>
            </a:pPr>
            <a:endParaRPr lang="Arial" altLang="Arial" sz="100" dirty="0"/>
          </a:p>
          <a:p>
            <a:pPr marL="13334" algn="l" rtl="0" eaLnBrk="0">
              <a:lnSpc>
                <a:spcPct val="84000"/>
              </a:lnSpc>
              <a:tabLst/>
            </a:pP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答：请核对是否进驻该医院平台，如未进驻请先申请医院入驻，医院</a:t>
            </a:r>
            <a:endParaRPr lang="SimSun" altLang="SimSun" sz="1400" dirty="0"/>
          </a:p>
          <a:p>
            <a:pPr marL="30480" algn="l" rtl="0" eaLnBrk="0">
              <a:lnSpc>
                <a:spcPts val="3120"/>
              </a:lnSpc>
              <a:tabLst/>
            </a:pP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同意入驻后采购人员便能搜索到店铺商品。</a:t>
            </a:r>
            <a:endParaRPr lang="SimSun" altLang="SimSun" sz="1400" dirty="0"/>
          </a:p>
          <a:p>
            <a:pPr algn="l" rtl="0" eaLnBrk="0">
              <a:lnSpc>
                <a:spcPct val="111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12000"/>
              </a:lnSpc>
              <a:tabLst/>
            </a:pPr>
            <a:endParaRPr lang="Arial" altLang="Arial" sz="1000" dirty="0"/>
          </a:p>
          <a:p>
            <a:pPr algn="r" rtl="0" eaLnBrk="0">
              <a:lnSpc>
                <a:spcPct val="84000"/>
              </a:lnSpc>
              <a:spcBef>
                <a:spcPts val="425"/>
              </a:spcBef>
              <a:tabLst/>
            </a:pPr>
            <a:r>
              <a:rPr sz="1400" kern="0" spc="-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4)订单已经确认/发</a:t>
            </a:r>
            <a:r>
              <a:rPr sz="1400" kern="0" spc="-5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货/验收了，或者已经发起结算/订单待审核状态，</a:t>
            </a:r>
            <a:endParaRPr lang="SimSun" altLang="SimSun" sz="1400" dirty="0"/>
          </a:p>
          <a:p>
            <a:pPr marL="281940" algn="l" rtl="0" eaLnBrk="0">
              <a:lnSpc>
                <a:spcPts val="3119"/>
              </a:lnSpc>
              <a:tabLst/>
            </a:pP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还能取消订单么？</a:t>
            </a:r>
            <a:endParaRPr lang="SimSun" altLang="SimSun" sz="1400" dirty="0"/>
          </a:p>
          <a:p>
            <a:pPr algn="l" rtl="0" eaLnBrk="0">
              <a:lnSpc>
                <a:spcPct val="112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12000"/>
              </a:lnSpc>
              <a:tabLst/>
            </a:pPr>
            <a:endParaRPr lang="Arial" altLang="Arial" sz="1000" dirty="0"/>
          </a:p>
          <a:p>
            <a:pPr marL="13334" algn="l" rtl="0" eaLnBrk="0">
              <a:lnSpc>
                <a:spcPct val="84000"/>
              </a:lnSpc>
              <a:spcBef>
                <a:spcPts val="425"/>
              </a:spcBef>
              <a:tabLst/>
            </a:pP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答:可以的，采购人在订单管理选择取消订单/退货，供应商同意退货</a:t>
            </a:r>
            <a:endParaRPr lang="SimSun" altLang="SimSun" sz="1400" dirty="0"/>
          </a:p>
          <a:p>
            <a:pPr marL="17145" algn="l" rtl="0" eaLnBrk="0">
              <a:lnSpc>
                <a:spcPts val="3120"/>
              </a:lnSpc>
              <a:tabLst/>
            </a:pP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并收到货后，退回完成则订单取消。</a:t>
            </a:r>
            <a:endParaRPr lang="SimSun" altLang="SimSun" sz="1400" dirty="0"/>
          </a:p>
          <a:p>
            <a:pPr algn="l" rtl="0" eaLnBrk="0">
              <a:lnSpc>
                <a:spcPct val="112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13000"/>
              </a:lnSpc>
              <a:tabLst/>
            </a:pPr>
            <a:endParaRPr lang="Arial" altLang="Arial" sz="1000" dirty="0"/>
          </a:p>
          <a:p>
            <a:pPr marL="16509" algn="l" rtl="0" eaLnBrk="0">
              <a:lnSpc>
                <a:spcPct val="95000"/>
              </a:lnSpc>
              <a:spcBef>
                <a:spcPts val="422"/>
              </a:spcBef>
              <a:tabLst/>
            </a:pP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5)待审核的订单还需要谁来审核？</a:t>
            </a:r>
            <a:endParaRPr lang="SimSun" altLang="SimSun" sz="1400" dirty="0"/>
          </a:p>
          <a:p>
            <a:pPr algn="l" rtl="0" eaLnBrk="0">
              <a:lnSpc>
                <a:spcPct val="103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04000"/>
              </a:lnSpc>
              <a:tabLst/>
            </a:pPr>
            <a:endParaRPr lang="Arial" altLang="Arial" sz="1000" dirty="0"/>
          </a:p>
          <a:p>
            <a:pPr marL="13334" algn="l" rtl="0" eaLnBrk="0">
              <a:lnSpc>
                <a:spcPct val="84000"/>
              </a:lnSpc>
              <a:spcBef>
                <a:spcPts val="423"/>
              </a:spcBef>
              <a:tabLst/>
            </a:pP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答：不需要其他操作，打印报账材料，将报账材料给到采购人报账即</a:t>
            </a:r>
            <a:endParaRPr lang="SimSun" altLang="SimSun" sz="1400" dirty="0"/>
          </a:p>
          <a:p>
            <a:pPr marL="14604" algn="l" rtl="0" eaLnBrk="0">
              <a:lnSpc>
                <a:spcPts val="3120"/>
              </a:lnSpc>
              <a:tabLst/>
            </a:pP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可。采购人审核报账材料无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误后会提交财务。</a:t>
            </a:r>
            <a:endParaRPr lang="SimSun" altLang="SimSun" sz="1400" dirty="0"/>
          </a:p>
          <a:p>
            <a:pPr algn="l" rtl="0" eaLnBrk="0">
              <a:lnSpc>
                <a:spcPct val="112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13000"/>
              </a:lnSpc>
              <a:tabLst/>
            </a:pPr>
            <a:endParaRPr lang="Arial" altLang="Arial" sz="1000" dirty="0"/>
          </a:p>
          <a:p>
            <a:pPr marL="14604" algn="l" rtl="0" eaLnBrk="0">
              <a:lnSpc>
                <a:spcPct val="95000"/>
              </a:lnSpc>
              <a:spcBef>
                <a:spcPts val="422"/>
              </a:spcBef>
              <a:tabLst/>
            </a:pP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6）为什么我的店铺被搜索屏蔽了？</a:t>
            </a:r>
            <a:endParaRPr lang="SimSun" altLang="SimSun" sz="1400" dirty="0"/>
          </a:p>
          <a:p>
            <a:pPr algn="l" rtl="0" eaLnBrk="0">
              <a:lnSpc>
                <a:spcPct val="104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05000"/>
              </a:lnSpc>
              <a:tabLst/>
            </a:pPr>
            <a:endParaRPr lang="Arial" altLang="Arial" sz="1000" dirty="0"/>
          </a:p>
          <a:p>
            <a:pPr marL="191135" algn="l" rtl="0" eaLnBrk="0">
              <a:lnSpc>
                <a:spcPct val="95000"/>
              </a:lnSpc>
              <a:spcBef>
                <a:spcPts val="420"/>
              </a:spcBef>
              <a:tabLst/>
            </a:pP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答：请查询店铺是否被封存或者被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医院列入黑名单。</a:t>
            </a:r>
            <a:endParaRPr lang="SimSun" altLang="SimSun" sz="1400" dirty="0"/>
          </a:p>
          <a:p>
            <a:pPr algn="l" rtl="0" eaLnBrk="0">
              <a:lnSpc>
                <a:spcPct val="103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04000"/>
              </a:lnSpc>
              <a:tabLst/>
            </a:pPr>
            <a:endParaRPr lang="Arial" altLang="Arial" sz="1000" dirty="0"/>
          </a:p>
          <a:p>
            <a:pPr marL="15240" algn="l" rtl="0" eaLnBrk="0">
              <a:lnSpc>
                <a:spcPct val="95000"/>
              </a:lnSpc>
              <a:spcBef>
                <a:spcPts val="427"/>
              </a:spcBef>
              <a:tabLst/>
            </a:pPr>
            <a:r>
              <a:rPr sz="1400" kern="0" spc="-10" dirty="0">
                <a:ln w="5103" cap="flat" cmpd="sng">
                  <a:solidFill>
                    <a:srgbClr val="000000">
                      <a:alpha val="100000"/>
                    </a:srgbClr>
                  </a:solidFill>
                  <a:prstDash val="solid"/>
                  <a:bevel/>
                </a:ln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2.商品上传常见问题</a:t>
            </a:r>
            <a:endParaRPr lang="SimSun" altLang="SimSun" sz="1400" dirty="0"/>
          </a:p>
          <a:p>
            <a:pPr algn="l" rtl="0" eaLnBrk="0">
              <a:lnSpc>
                <a:spcPct val="104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05000"/>
              </a:lnSpc>
              <a:tabLst/>
            </a:pPr>
            <a:endParaRPr lang="Arial" altLang="Arial" sz="1000" dirty="0"/>
          </a:p>
          <a:p>
            <a:pPr marL="26034" algn="l" rtl="0" eaLnBrk="0">
              <a:lnSpc>
                <a:spcPct val="95000"/>
              </a:lnSpc>
              <a:spcBef>
                <a:spcPts val="420"/>
              </a:spcBef>
              <a:tabLst/>
            </a:pP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1)商品已经导入了为什么采购人搜索不到商品？</a:t>
            </a:r>
            <a:endParaRPr lang="SimSun" altLang="SimSun" sz="1400" dirty="0"/>
          </a:p>
          <a:p>
            <a:pPr algn="l" rtl="0" eaLnBrk="0">
              <a:lnSpc>
                <a:spcPct val="104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04000"/>
              </a:lnSpc>
              <a:tabLst/>
            </a:pPr>
            <a:endParaRPr lang="Arial" altLang="Arial" sz="1000" dirty="0"/>
          </a:p>
          <a:p>
            <a:pPr marL="13334" algn="l" rtl="0" eaLnBrk="0">
              <a:lnSpc>
                <a:spcPct val="84000"/>
              </a:lnSpc>
              <a:spcBef>
                <a:spcPts val="429"/>
              </a:spcBef>
              <a:tabLst/>
            </a:pP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答：商品导入以后商品还是“未上架</a:t>
            </a:r>
            <a:r>
              <a:rPr sz="1400" kern="0" spc="-5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”状</a:t>
            </a: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态，需要逐个商品修改上传</a:t>
            </a:r>
            <a:endParaRPr lang="SimSun" altLang="SimSun" sz="1400" dirty="0"/>
          </a:p>
          <a:p>
            <a:pPr marL="30480" algn="l" rtl="0" eaLnBrk="0">
              <a:lnSpc>
                <a:spcPts val="3120"/>
              </a:lnSpc>
              <a:tabLst/>
            </a:pP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图片后操作上架采购人才能搜索到商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品。</a:t>
            </a:r>
            <a:endParaRPr lang="SimSun" altLang="SimSun" sz="1400" dirty="0"/>
          </a:p>
          <a:p>
            <a:pPr algn="l" rtl="0" eaLnBrk="0">
              <a:lnSpc>
                <a:spcPct val="111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12000"/>
              </a:lnSpc>
              <a:tabLst/>
            </a:pPr>
            <a:endParaRPr lang="Arial" altLang="Arial" sz="1000" dirty="0"/>
          </a:p>
          <a:p>
            <a:pPr marL="15240" algn="l" rtl="0" eaLnBrk="0">
              <a:lnSpc>
                <a:spcPct val="95000"/>
              </a:lnSpc>
              <a:spcBef>
                <a:spcPts val="429"/>
              </a:spcBef>
              <a:tabLst/>
            </a:pP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2)为什么我上传了</a:t>
            </a:r>
            <a:r>
              <a:rPr sz="1400" kern="0" spc="-25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3000</a:t>
            </a:r>
            <a:r>
              <a:rPr sz="1400" kern="0" spc="-30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个商品就不能再上传了?</a:t>
            </a:r>
            <a:endParaRPr lang="SimSun" altLang="SimSun" sz="1400" dirty="0"/>
          </a:p>
          <a:p>
            <a:pPr algn="l" rtl="0" eaLnBrk="0">
              <a:lnSpc>
                <a:spcPct val="104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05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16000"/>
              </a:lnSpc>
              <a:tabLst/>
            </a:pPr>
            <a:endParaRPr lang="Arial" altLang="Arial" sz="300" dirty="0"/>
          </a:p>
          <a:p>
            <a:pPr marL="13334" algn="l" rtl="0" eaLnBrk="0">
              <a:lnSpc>
                <a:spcPct val="95000"/>
              </a:lnSpc>
              <a:spcBef>
                <a:spcPts val="3"/>
              </a:spcBef>
              <a:tabLst/>
            </a:pP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答:新注册用户商品上传数量最多为</a:t>
            </a:r>
            <a:r>
              <a:rPr sz="1400" kern="0" spc="-29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3000</a:t>
            </a:r>
            <a:r>
              <a:rPr sz="1400" kern="0" spc="-28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条，如果公司商品数</a:t>
            </a: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量较多</a:t>
            </a:r>
            <a:endParaRPr lang="SimSun" altLang="SimSun" sz="1400" dirty="0"/>
          </a:p>
        </p:txBody>
      </p:sp>
      <p:sp>
        <p:nvSpPr>
          <p:cNvPr id="500" name="textbox 500"/>
          <p:cNvSpPr/>
          <p:nvPr/>
        </p:nvSpPr>
        <p:spPr>
          <a:xfrm>
            <a:off x="3711537" y="9807333"/>
            <a:ext cx="139064" cy="12763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4679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74000"/>
              </a:lnSpc>
              <a:tabLst/>
            </a:pPr>
            <a:r>
              <a:rPr sz="900" kern="0" spc="-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48</a:t>
            </a:r>
            <a:endParaRPr lang="Calibri" altLang="Calibri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20"/>
          <p:cNvSpPr/>
          <p:nvPr/>
        </p:nvSpPr>
        <p:spPr>
          <a:xfrm>
            <a:off x="1789539" y="3585223"/>
            <a:ext cx="1958975" cy="343598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9172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95000"/>
              </a:lnSpc>
              <a:tabLst/>
            </a:pPr>
            <a:r>
              <a:rPr sz="1400" kern="0" spc="-50" dirty="0">
                <a:solidFill>
                  <a:srgbClr val="59595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中山大学</a:t>
            </a:r>
            <a:endParaRPr lang="SimSun" altLang="SimSun" sz="1400" dirty="0"/>
          </a:p>
          <a:p>
            <a:pPr algn="l" rtl="0" eaLnBrk="0">
              <a:lnSpc>
                <a:spcPct val="195000"/>
              </a:lnSpc>
              <a:tabLst/>
            </a:pPr>
            <a:endParaRPr lang="Arial" altLang="Arial" sz="1000" dirty="0"/>
          </a:p>
          <a:p>
            <a:pPr marL="12700" algn="l" rtl="0" eaLnBrk="0">
              <a:lnSpc>
                <a:spcPct val="95000"/>
              </a:lnSpc>
              <a:spcBef>
                <a:spcPts val="421"/>
              </a:spcBef>
              <a:tabLst/>
            </a:pPr>
            <a:r>
              <a:rPr sz="1400" kern="0" spc="-20" dirty="0">
                <a:solidFill>
                  <a:srgbClr val="59595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中山大学附属肿瘤医院</a:t>
            </a:r>
            <a:endParaRPr lang="SimSun" altLang="SimSun" sz="1400" dirty="0"/>
          </a:p>
          <a:p>
            <a:pPr algn="l" rtl="0" eaLnBrk="0">
              <a:lnSpc>
                <a:spcPct val="142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43000"/>
              </a:lnSpc>
              <a:tabLst/>
            </a:pPr>
            <a:endParaRPr lang="Arial" altLang="Arial" sz="1000" dirty="0"/>
          </a:p>
          <a:p>
            <a:pPr marL="12700" algn="l" rtl="0" eaLnBrk="0">
              <a:lnSpc>
                <a:spcPct val="95000"/>
              </a:lnSpc>
              <a:spcBef>
                <a:spcPts val="426"/>
              </a:spcBef>
              <a:tabLst/>
            </a:pPr>
            <a:r>
              <a:rPr sz="1400" kern="0" spc="-20" dirty="0">
                <a:solidFill>
                  <a:srgbClr val="59595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中山大学孙逸仙纪念医院</a:t>
            </a:r>
            <a:endParaRPr lang="SimSun" altLang="SimSun" sz="1400" dirty="0"/>
          </a:p>
          <a:p>
            <a:pPr algn="l" rtl="0" eaLnBrk="0">
              <a:lnSpc>
                <a:spcPct val="128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29000"/>
              </a:lnSpc>
              <a:tabLst/>
            </a:pPr>
            <a:endParaRPr lang="Arial" altLang="Arial" sz="1000" dirty="0"/>
          </a:p>
          <a:p>
            <a:pPr marL="12700" algn="l" rtl="0" eaLnBrk="0">
              <a:lnSpc>
                <a:spcPct val="95000"/>
              </a:lnSpc>
              <a:spcBef>
                <a:spcPts val="427"/>
              </a:spcBef>
              <a:tabLst/>
            </a:pPr>
            <a:r>
              <a:rPr sz="1400" kern="0" spc="-20" dirty="0">
                <a:solidFill>
                  <a:srgbClr val="59595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中山大学附属第三医院</a:t>
            </a:r>
            <a:endParaRPr lang="SimSun" altLang="SimSun" sz="1400" dirty="0"/>
          </a:p>
          <a:p>
            <a:pPr algn="l" rtl="0" eaLnBrk="0">
              <a:lnSpc>
                <a:spcPct val="134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34000"/>
              </a:lnSpc>
              <a:tabLst/>
            </a:pPr>
            <a:endParaRPr lang="Arial" altLang="Arial" sz="1000" dirty="0"/>
          </a:p>
          <a:p>
            <a:pPr marL="12700" algn="l" rtl="0" eaLnBrk="0">
              <a:lnSpc>
                <a:spcPct val="95000"/>
              </a:lnSpc>
              <a:spcBef>
                <a:spcPts val="420"/>
              </a:spcBef>
              <a:tabLst/>
            </a:pPr>
            <a:r>
              <a:rPr sz="1400" kern="0" spc="-20" dirty="0">
                <a:solidFill>
                  <a:srgbClr val="59595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中山大学中山眼科中心</a:t>
            </a:r>
            <a:endParaRPr lang="SimSun" altLang="SimSun" sz="1400" dirty="0"/>
          </a:p>
          <a:p>
            <a:pPr algn="l" rtl="0" eaLnBrk="0">
              <a:lnSpc>
                <a:spcPct val="129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29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16000"/>
              </a:lnSpc>
              <a:tabLst/>
            </a:pPr>
            <a:endParaRPr lang="Arial" altLang="Arial" sz="300" dirty="0"/>
          </a:p>
          <a:p>
            <a:pPr marL="12700" algn="l" rtl="0" eaLnBrk="0">
              <a:lnSpc>
                <a:spcPct val="95000"/>
              </a:lnSpc>
              <a:spcBef>
                <a:spcPts val="3"/>
              </a:spcBef>
              <a:tabLst/>
            </a:pPr>
            <a:r>
              <a:rPr sz="1400" kern="0" spc="-20" dirty="0">
                <a:solidFill>
                  <a:srgbClr val="59595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中山大学附属第一医院</a:t>
            </a:r>
            <a:endParaRPr lang="SimSun" altLang="SimSun" sz="1400" dirty="0"/>
          </a:p>
        </p:txBody>
      </p:sp>
      <p:sp>
        <p:nvSpPr>
          <p:cNvPr id="22" name="textbox 22"/>
          <p:cNvSpPr/>
          <p:nvPr/>
        </p:nvSpPr>
        <p:spPr>
          <a:xfrm>
            <a:off x="4839054" y="3563887"/>
            <a:ext cx="1797050" cy="346265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9172"/>
              </a:lnSpc>
              <a:tabLst/>
            </a:pPr>
            <a:endParaRPr lang="Arial" altLang="Arial" sz="100" dirty="0"/>
          </a:p>
          <a:p>
            <a:pPr marL="17145" algn="l" rtl="0" eaLnBrk="0">
              <a:lnSpc>
                <a:spcPct val="95000"/>
              </a:lnSpc>
              <a:tabLst/>
            </a:pPr>
            <a:r>
              <a:rPr sz="1400" kern="0" spc="-30" dirty="0">
                <a:solidFill>
                  <a:srgbClr val="59595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暨南大学</a:t>
            </a:r>
            <a:endParaRPr lang="SimSun" altLang="SimSun" sz="1400" dirty="0"/>
          </a:p>
          <a:p>
            <a:pPr algn="l" rtl="0" eaLnBrk="0">
              <a:lnSpc>
                <a:spcPct val="115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16000"/>
              </a:lnSpc>
              <a:tabLst/>
            </a:pPr>
            <a:endParaRPr lang="Arial" altLang="Arial" sz="1000" dirty="0"/>
          </a:p>
          <a:p>
            <a:pPr marL="13334" algn="l" rtl="0" eaLnBrk="0">
              <a:lnSpc>
                <a:spcPct val="84000"/>
              </a:lnSpc>
              <a:spcBef>
                <a:spcPts val="430"/>
              </a:spcBef>
              <a:tabLst/>
            </a:pPr>
            <a:r>
              <a:rPr sz="1400" kern="0" spc="-20" dirty="0">
                <a:solidFill>
                  <a:srgbClr val="59595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华南农业大学</a:t>
            </a:r>
            <a:endParaRPr lang="SimSun" altLang="SimSun" sz="1400" dirty="0"/>
          </a:p>
          <a:p>
            <a:pPr marL="12700" algn="l" rtl="0" eaLnBrk="0">
              <a:lnSpc>
                <a:spcPts val="4440"/>
              </a:lnSpc>
              <a:tabLst/>
            </a:pPr>
            <a:r>
              <a:rPr sz="1400" kern="0" spc="-10" dirty="0">
                <a:solidFill>
                  <a:srgbClr val="59595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广东工业大学</a:t>
            </a:r>
            <a:endParaRPr lang="SimSun" altLang="SimSun" sz="1400" dirty="0"/>
          </a:p>
          <a:p>
            <a:pPr algn="l" rtl="0" eaLnBrk="0">
              <a:lnSpc>
                <a:spcPct val="101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02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02000"/>
              </a:lnSpc>
              <a:tabLst/>
            </a:pPr>
            <a:endParaRPr lang="Arial" altLang="Arial" sz="1000" dirty="0"/>
          </a:p>
          <a:p>
            <a:pPr marL="13970" algn="l" rtl="0" eaLnBrk="0">
              <a:lnSpc>
                <a:spcPct val="95000"/>
              </a:lnSpc>
              <a:spcBef>
                <a:spcPts val="422"/>
              </a:spcBef>
              <a:tabLst/>
            </a:pPr>
            <a:r>
              <a:rPr sz="1400" kern="0" spc="-10" dirty="0">
                <a:solidFill>
                  <a:srgbClr val="59595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上海第九人民医院</a:t>
            </a:r>
            <a:endParaRPr lang="SimSun" altLang="SimSun" sz="1400" dirty="0"/>
          </a:p>
          <a:p>
            <a:pPr algn="l" rtl="0" eaLnBrk="0">
              <a:lnSpc>
                <a:spcPct val="145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45000"/>
              </a:lnSpc>
              <a:tabLst/>
            </a:pPr>
            <a:endParaRPr lang="Arial" altLang="Arial" sz="1000" dirty="0"/>
          </a:p>
          <a:p>
            <a:pPr marL="12700" algn="l" rtl="0" eaLnBrk="0">
              <a:lnSpc>
                <a:spcPct val="95000"/>
              </a:lnSpc>
              <a:spcBef>
                <a:spcPts val="427"/>
              </a:spcBef>
              <a:tabLst/>
            </a:pPr>
            <a:r>
              <a:rPr sz="1400" kern="0" spc="-10" dirty="0">
                <a:solidFill>
                  <a:srgbClr val="59595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广州妇女儿童医疗中心</a:t>
            </a:r>
            <a:endParaRPr lang="SimSun" altLang="SimSun" sz="1400" dirty="0"/>
          </a:p>
          <a:p>
            <a:pPr algn="l" rtl="0" eaLnBrk="0">
              <a:lnSpc>
                <a:spcPct val="133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34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18000"/>
              </a:lnSpc>
              <a:tabLst/>
            </a:pPr>
            <a:endParaRPr lang="Arial" altLang="Arial" sz="300" dirty="0"/>
          </a:p>
          <a:p>
            <a:pPr marL="13334" algn="l" rtl="0" eaLnBrk="0">
              <a:lnSpc>
                <a:spcPct val="95000"/>
              </a:lnSpc>
              <a:spcBef>
                <a:spcPts val="1"/>
              </a:spcBef>
              <a:tabLst/>
            </a:pPr>
            <a:r>
              <a:rPr sz="1400" kern="0" spc="-10" dirty="0">
                <a:solidFill>
                  <a:srgbClr val="595959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浙江省肿瘤医院</a:t>
            </a:r>
            <a:endParaRPr lang="SimSun" altLang="SimSun" sz="1400" dirty="0"/>
          </a:p>
        </p:txBody>
      </p:sp>
      <p:sp>
        <p:nvSpPr>
          <p:cNvPr id="24" name="textbox 24"/>
          <p:cNvSpPr/>
          <p:nvPr/>
        </p:nvSpPr>
        <p:spPr>
          <a:xfrm>
            <a:off x="1137972" y="1011187"/>
            <a:ext cx="5292725" cy="60007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7115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84000"/>
              </a:lnSpc>
              <a:tabLst/>
            </a:pP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耗材。目前锐竞科研采购平台的模式已被广东省公共资源交易中心认</a:t>
            </a:r>
            <a:endParaRPr lang="SimSun" altLang="SimSun" sz="1400" dirty="0"/>
          </a:p>
          <a:p>
            <a:pPr marL="13334" algn="l" rtl="0" eaLnBrk="0">
              <a:lnSpc>
                <a:spcPts val="3120"/>
              </a:lnSpc>
              <a:tabLst/>
            </a:pP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可,并正式纳入政府采购平台,加速了科研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行业供给侧改革。</a:t>
            </a:r>
            <a:endParaRPr lang="SimSun" altLang="SimSun" sz="1400" dirty="0"/>
          </a:p>
        </p:txBody>
      </p:sp>
      <p:pic>
        <p:nvPicPr>
          <p:cNvPr id="26" name="picture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4212335" y="3357371"/>
            <a:ext cx="452628" cy="449580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143000" y="4748080"/>
            <a:ext cx="486155" cy="411362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4212335" y="6705600"/>
            <a:ext cx="445008" cy="445008"/>
          </a:xfrm>
          <a:prstGeom prst="rect">
            <a:avLst/>
          </a:prstGeom>
        </p:spPr>
      </p:pic>
      <p:sp>
        <p:nvSpPr>
          <p:cNvPr id="32" name="textbox 32"/>
          <p:cNvSpPr/>
          <p:nvPr/>
        </p:nvSpPr>
        <p:spPr>
          <a:xfrm>
            <a:off x="1139400" y="2554999"/>
            <a:ext cx="1088389" cy="22860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4614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95000"/>
              </a:lnSpc>
              <a:tabLst/>
            </a:pPr>
            <a:r>
              <a:rPr sz="1400" kern="0" spc="-10" dirty="0">
                <a:ln w="5103" cap="flat" cmpd="sng">
                  <a:solidFill>
                    <a:srgbClr val="000000">
                      <a:alpha val="100000"/>
                    </a:srgbClr>
                  </a:solidFill>
                  <a:prstDash val="solid"/>
                  <a:bevel/>
                </a:ln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部分代表用户</a:t>
            </a:r>
            <a:endParaRPr lang="SimSun" altLang="SimSun" sz="1400" dirty="0"/>
          </a:p>
        </p:txBody>
      </p:sp>
      <p:pic>
        <p:nvPicPr>
          <p:cNvPr id="34" name="picture 3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4212335" y="4686300"/>
            <a:ext cx="409955" cy="409955"/>
          </a:xfrm>
          <a:prstGeom prst="rect">
            <a:avLst/>
          </a:prstGeom>
        </p:spPr>
      </p:pic>
      <p:pic>
        <p:nvPicPr>
          <p:cNvPr id="36" name="picture 3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4212335" y="6022847"/>
            <a:ext cx="409955" cy="409955"/>
          </a:xfrm>
          <a:prstGeom prst="rect">
            <a:avLst/>
          </a:prstGeom>
        </p:spPr>
      </p:pic>
      <p:pic>
        <p:nvPicPr>
          <p:cNvPr id="38" name="picture 3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4212335" y="4038600"/>
            <a:ext cx="400811" cy="400811"/>
          </a:xfrm>
          <a:prstGeom prst="rect">
            <a:avLst/>
          </a:prstGeom>
        </p:spPr>
      </p:pic>
      <p:pic>
        <p:nvPicPr>
          <p:cNvPr id="40" name="picture 4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4212335" y="5356859"/>
            <a:ext cx="394715" cy="405384"/>
          </a:xfrm>
          <a:prstGeom prst="rect">
            <a:avLst/>
          </a:prstGeom>
        </p:spPr>
      </p:pic>
      <p:pic>
        <p:nvPicPr>
          <p:cNvPr id="42" name="picture 4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600000">
            <a:off x="1143000" y="3454907"/>
            <a:ext cx="394716" cy="394716"/>
          </a:xfrm>
          <a:prstGeom prst="rect">
            <a:avLst/>
          </a:prstGeom>
        </p:spPr>
      </p:pic>
      <p:pic>
        <p:nvPicPr>
          <p:cNvPr id="44" name="picture 4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600000">
            <a:off x="1143000" y="4076700"/>
            <a:ext cx="394716" cy="394715"/>
          </a:xfrm>
          <a:prstGeom prst="rect">
            <a:avLst/>
          </a:prstGeom>
        </p:spPr>
      </p:pic>
      <p:pic>
        <p:nvPicPr>
          <p:cNvPr id="46" name="picture 4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1600000">
            <a:off x="1143000" y="5410200"/>
            <a:ext cx="394716" cy="394715"/>
          </a:xfrm>
          <a:prstGeom prst="rect">
            <a:avLst/>
          </a:prstGeom>
        </p:spPr>
      </p:pic>
      <p:pic>
        <p:nvPicPr>
          <p:cNvPr id="48" name="picture 4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21600000">
            <a:off x="1143000" y="6711695"/>
            <a:ext cx="350519" cy="388620"/>
          </a:xfrm>
          <a:prstGeom prst="rect">
            <a:avLst/>
          </a:prstGeom>
        </p:spPr>
      </p:pic>
      <p:pic>
        <p:nvPicPr>
          <p:cNvPr id="50" name="picture 5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21600000">
            <a:off x="1143000" y="6097523"/>
            <a:ext cx="438911" cy="187452"/>
          </a:xfrm>
          <a:prstGeom prst="rect">
            <a:avLst/>
          </a:prstGeom>
        </p:spPr>
      </p:pic>
      <p:sp>
        <p:nvSpPr>
          <p:cNvPr id="52" name="textbox 52"/>
          <p:cNvSpPr/>
          <p:nvPr/>
        </p:nvSpPr>
        <p:spPr>
          <a:xfrm>
            <a:off x="3740492" y="9808133"/>
            <a:ext cx="80644" cy="12636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9690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74000"/>
              </a:lnSpc>
              <a:tabLst/>
            </a:pP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4</a:t>
            </a:r>
            <a:endParaRPr lang="Calibri" altLang="Calibri" sz="900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textbox 502"/>
          <p:cNvSpPr/>
          <p:nvPr/>
        </p:nvSpPr>
        <p:spPr>
          <a:xfrm>
            <a:off x="1136545" y="1011187"/>
            <a:ext cx="5293995" cy="834516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7115"/>
              </a:lnSpc>
              <a:tabLst/>
            </a:pPr>
            <a:endParaRPr lang="Arial" altLang="Arial" sz="100" dirty="0"/>
          </a:p>
          <a:p>
            <a:pPr marL="27940" algn="l" rtl="0" eaLnBrk="0">
              <a:lnSpc>
                <a:spcPct val="84000"/>
              </a:lnSpc>
              <a:tabLst/>
            </a:pP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的可选择平常采购比较多的商品上传一部分，其他的商品</a:t>
            </a: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可有用户需</a:t>
            </a:r>
            <a:endParaRPr lang="SimSun" altLang="SimSun" sz="1400" dirty="0"/>
          </a:p>
          <a:p>
            <a:pPr marL="26034" indent="-12064" algn="l" rtl="0" eaLnBrk="0">
              <a:lnSpc>
                <a:spcPct val="191000"/>
              </a:lnSpc>
              <a:spcBef>
                <a:spcPts val="22"/>
              </a:spcBef>
              <a:tabLst/>
            </a:pP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要了再修改上传。另外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可以开通商家</a:t>
            </a:r>
            <a:r>
              <a:rPr sz="1400" kern="0" spc="-3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VIP，即可在原容量基础上增加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400" kern="0" spc="-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10W</a:t>
            </a:r>
            <a:r>
              <a:rPr sz="1400" kern="0" spc="-28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400" kern="0" spc="-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容量。</a:t>
            </a:r>
            <a:endParaRPr lang="SimSun" altLang="SimSun" sz="1400" dirty="0"/>
          </a:p>
          <a:p>
            <a:pPr algn="l" rtl="0" eaLnBrk="0">
              <a:lnSpc>
                <a:spcPct val="103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03000"/>
              </a:lnSpc>
              <a:tabLst/>
            </a:pPr>
            <a:endParaRPr lang="Arial" altLang="Arial" sz="1000" dirty="0"/>
          </a:p>
          <a:p>
            <a:pPr marL="16509" algn="l" rtl="0" eaLnBrk="0">
              <a:lnSpc>
                <a:spcPct val="84000"/>
              </a:lnSpc>
              <a:spcBef>
                <a:spcPts val="430"/>
              </a:spcBef>
              <a:tabLst/>
            </a:pP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3)商品导入提示我第几行错误，提示我导入错误，但是我实在是找不</a:t>
            </a:r>
            <a:endParaRPr lang="SimSun" altLang="SimSun" sz="1400" dirty="0"/>
          </a:p>
          <a:p>
            <a:pPr marL="298450" algn="l" rtl="0" eaLnBrk="0">
              <a:lnSpc>
                <a:spcPts val="3120"/>
              </a:lnSpc>
              <a:tabLst/>
            </a:pP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出错误原因怎么办？</a:t>
            </a:r>
            <a:endParaRPr lang="SimSun" altLang="SimSun" sz="1400" dirty="0"/>
          </a:p>
          <a:p>
            <a:pPr algn="l" rtl="0" eaLnBrk="0">
              <a:lnSpc>
                <a:spcPct val="112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12000"/>
              </a:lnSpc>
              <a:tabLst/>
            </a:pPr>
            <a:endParaRPr lang="Arial" altLang="Arial" sz="1000" dirty="0"/>
          </a:p>
          <a:p>
            <a:pPr marL="13334" algn="l" rtl="0" eaLnBrk="0">
              <a:lnSpc>
                <a:spcPct val="95000"/>
              </a:lnSpc>
              <a:spcBef>
                <a:spcPts val="429"/>
              </a:spcBef>
              <a:tabLst/>
            </a:pPr>
            <a:r>
              <a:rPr sz="1400" kern="0" spc="-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答：可下载错误表格，表格会提示那个</a:t>
            </a:r>
            <a:r>
              <a:rPr sz="1400" kern="0" spc="-5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上传出错，修改后上传即可。</a:t>
            </a:r>
            <a:endParaRPr lang="SimSun" altLang="SimSun" sz="1400" dirty="0"/>
          </a:p>
          <a:p>
            <a:pPr algn="l" rtl="0" eaLnBrk="0">
              <a:lnSpc>
                <a:spcPct val="104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05000"/>
              </a:lnSpc>
              <a:tabLst/>
            </a:pPr>
            <a:endParaRPr lang="Arial" altLang="Arial" sz="1000" dirty="0"/>
          </a:p>
          <a:p>
            <a:pPr marL="12700" algn="l" rtl="0" eaLnBrk="0">
              <a:lnSpc>
                <a:spcPct val="95000"/>
              </a:lnSpc>
              <a:spcBef>
                <a:spcPts val="426"/>
              </a:spcBef>
              <a:tabLst/>
            </a:pP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4)商品导入表格下载，品牌栏是空白，没有选项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是怎么回事？</a:t>
            </a:r>
            <a:endParaRPr lang="SimSun" altLang="SimSun" sz="1400" dirty="0"/>
          </a:p>
          <a:p>
            <a:pPr algn="l" rtl="0" eaLnBrk="0">
              <a:lnSpc>
                <a:spcPct val="103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04000"/>
              </a:lnSpc>
              <a:tabLst/>
            </a:pPr>
            <a:endParaRPr lang="Arial" altLang="Arial" sz="1000" dirty="0"/>
          </a:p>
          <a:p>
            <a:pPr marL="13334" algn="l" rtl="0" eaLnBrk="0">
              <a:lnSpc>
                <a:spcPct val="84000"/>
              </a:lnSpc>
              <a:spcBef>
                <a:spcPts val="423"/>
              </a:spcBef>
              <a:tabLst/>
            </a:pP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答：如果贵司还没申请授权品牌或者申请的品牌还没审批通过则无可</a:t>
            </a:r>
            <a:endParaRPr lang="SimSun" altLang="SimSun" sz="1400" dirty="0"/>
          </a:p>
          <a:p>
            <a:pPr marL="12700" algn="l" rtl="0" eaLnBrk="0">
              <a:lnSpc>
                <a:spcPts val="3120"/>
              </a:lnSpc>
              <a:tabLst/>
            </a:pP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选择品牌，可在账号中心/品牌管理添加品牌或查询品牌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申请情况。</a:t>
            </a:r>
            <a:endParaRPr lang="SimSun" altLang="SimSun" sz="1400" dirty="0"/>
          </a:p>
          <a:p>
            <a:pPr algn="l" rtl="0" eaLnBrk="0">
              <a:lnSpc>
                <a:spcPct val="112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13000"/>
              </a:lnSpc>
              <a:tabLst/>
            </a:pPr>
            <a:endParaRPr lang="Arial" altLang="Arial" sz="1000" dirty="0"/>
          </a:p>
          <a:p>
            <a:pPr marL="16509" algn="l" rtl="0" eaLnBrk="0">
              <a:lnSpc>
                <a:spcPct val="95000"/>
              </a:lnSpc>
              <a:spcBef>
                <a:spcPts val="422"/>
              </a:spcBef>
              <a:tabLst/>
            </a:pPr>
            <a:r>
              <a:rPr sz="1400" kern="0" spc="-10" dirty="0">
                <a:ln w="5103" cap="flat" cmpd="sng">
                  <a:solidFill>
                    <a:srgbClr val="000000">
                      <a:alpha val="100000"/>
                    </a:srgbClr>
                  </a:solidFill>
                  <a:prstDash val="solid"/>
                  <a:bevel/>
                </a:ln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3.品牌认证常见问题</a:t>
            </a:r>
            <a:endParaRPr lang="SimSun" altLang="SimSun" sz="1400" dirty="0"/>
          </a:p>
          <a:p>
            <a:pPr algn="l" rtl="0" eaLnBrk="0">
              <a:lnSpc>
                <a:spcPct val="104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05000"/>
              </a:lnSpc>
              <a:tabLst/>
            </a:pPr>
            <a:endParaRPr lang="Arial" altLang="Arial" sz="1000" dirty="0"/>
          </a:p>
          <a:p>
            <a:pPr marL="26034" algn="l" rtl="0" eaLnBrk="0">
              <a:lnSpc>
                <a:spcPct val="95000"/>
              </a:lnSpc>
              <a:spcBef>
                <a:spcPts val="420"/>
              </a:spcBef>
              <a:tabLst/>
            </a:pP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1)我申请了品牌怎么知道有没有通过呢？</a:t>
            </a:r>
            <a:endParaRPr lang="SimSun" altLang="SimSun" sz="1400" dirty="0"/>
          </a:p>
          <a:p>
            <a:pPr algn="l" rtl="0" eaLnBrk="0">
              <a:lnSpc>
                <a:spcPct val="104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04000"/>
              </a:lnSpc>
              <a:tabLst/>
            </a:pPr>
            <a:endParaRPr lang="Arial" altLang="Arial" sz="1000" dirty="0"/>
          </a:p>
          <a:p>
            <a:pPr marL="13334" algn="l" rtl="0" eaLnBrk="0">
              <a:lnSpc>
                <a:spcPct val="95000"/>
              </a:lnSpc>
              <a:spcBef>
                <a:spcPts val="420"/>
              </a:spcBef>
              <a:tabLst/>
            </a:pP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答：点击“账号中心</a:t>
            </a:r>
            <a:r>
              <a:rPr sz="1400" kern="0" spc="-5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”-“</a:t>
            </a:r>
            <a:r>
              <a:rPr sz="1400" kern="0" spc="-5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品牌管理</a:t>
            </a:r>
            <a:r>
              <a:rPr sz="1400" kern="0" spc="-5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”就能查看到品牌的状态了</a:t>
            </a: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。</a:t>
            </a:r>
            <a:endParaRPr lang="SimSun" altLang="SimSun" sz="1400" dirty="0"/>
          </a:p>
          <a:p>
            <a:pPr algn="l" rtl="0" eaLnBrk="0">
              <a:lnSpc>
                <a:spcPct val="104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05000"/>
              </a:lnSpc>
              <a:tabLst/>
            </a:pPr>
            <a:endParaRPr lang="Arial" altLang="Arial" sz="1000" dirty="0"/>
          </a:p>
          <a:p>
            <a:pPr marL="15240" algn="l" rtl="0" eaLnBrk="0">
              <a:lnSpc>
                <a:spcPct val="95000"/>
              </a:lnSpc>
              <a:spcBef>
                <a:spcPts val="420"/>
              </a:spcBef>
              <a:tabLst/>
            </a:pP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2)如果品牌审核不通过或过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期了怎么办呢？</a:t>
            </a:r>
            <a:endParaRPr lang="SimSun" altLang="SimSun" sz="1400" dirty="0"/>
          </a:p>
          <a:p>
            <a:pPr algn="l" rtl="0" eaLnBrk="0">
              <a:lnSpc>
                <a:spcPct val="104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04000"/>
              </a:lnSpc>
              <a:tabLst/>
            </a:pPr>
            <a:endParaRPr lang="Arial" altLang="Arial" sz="1000" dirty="0"/>
          </a:p>
          <a:p>
            <a:pPr marL="13334" algn="l" rtl="0" eaLnBrk="0">
              <a:lnSpc>
                <a:spcPct val="84000"/>
              </a:lnSpc>
              <a:spcBef>
                <a:spcPts val="423"/>
              </a:spcBef>
              <a:tabLst/>
            </a:pP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答: 如果品牌未通过点开品牌，点击“重新提</a:t>
            </a: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交</a:t>
            </a:r>
            <a:r>
              <a:rPr sz="1400" kern="0" spc="-5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”修改品牌信息后重</a:t>
            </a:r>
            <a:endParaRPr lang="SimSun" altLang="SimSun" sz="1400" dirty="0"/>
          </a:p>
          <a:p>
            <a:pPr marL="13970" algn="l" rtl="0" eaLnBrk="0">
              <a:lnSpc>
                <a:spcPct val="191000"/>
              </a:lnSpc>
              <a:spcBef>
                <a:spcPts val="11"/>
              </a:spcBef>
              <a:tabLst/>
            </a:pP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新提交审核。如果已经过期可重新“添</a:t>
            </a: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加品牌</a:t>
            </a:r>
            <a:r>
              <a:rPr sz="1400" kern="0" spc="-5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”申请，品牌名称和原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有一致系统会自动覆盖，从新上传新的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授权提交即可。</a:t>
            </a:r>
            <a:endParaRPr lang="SimSun" altLang="SimSun" sz="1400" dirty="0"/>
          </a:p>
          <a:p>
            <a:pPr algn="l" rtl="0" eaLnBrk="0">
              <a:lnSpc>
                <a:spcPct val="104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04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18000"/>
              </a:lnSpc>
              <a:tabLst/>
            </a:pPr>
            <a:endParaRPr lang="Arial" altLang="Arial" sz="300" dirty="0"/>
          </a:p>
          <a:p>
            <a:pPr marL="16509" algn="l" rtl="0" eaLnBrk="0">
              <a:lnSpc>
                <a:spcPct val="95000"/>
              </a:lnSpc>
              <a:spcBef>
                <a:spcPts val="1"/>
              </a:spcBef>
              <a:tabLst/>
            </a:pP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3)我申请了一个品牌但是后来不做这个品牌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的产品了能删除吗？</a:t>
            </a:r>
            <a:endParaRPr lang="SimSun" altLang="SimSun" sz="1400" dirty="0"/>
          </a:p>
        </p:txBody>
      </p:sp>
      <p:sp>
        <p:nvSpPr>
          <p:cNvPr id="504" name="textbox 504"/>
          <p:cNvSpPr/>
          <p:nvPr/>
        </p:nvSpPr>
        <p:spPr>
          <a:xfrm>
            <a:off x="3711537" y="9807333"/>
            <a:ext cx="139064" cy="12763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4679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74000"/>
              </a:lnSpc>
              <a:tabLst/>
            </a:pPr>
            <a:r>
              <a:rPr sz="900" kern="0" spc="-2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49</a:t>
            </a:r>
            <a:endParaRPr lang="Calibri" altLang="Calibri" sz="900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textbox 506"/>
          <p:cNvSpPr/>
          <p:nvPr/>
        </p:nvSpPr>
        <p:spPr>
          <a:xfrm>
            <a:off x="1136545" y="1011187"/>
            <a:ext cx="5293995" cy="856424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7115"/>
              </a:lnSpc>
              <a:tabLst/>
            </a:pPr>
            <a:endParaRPr lang="Arial" altLang="Arial" sz="100" dirty="0"/>
          </a:p>
          <a:p>
            <a:pPr marL="13334" algn="l" rtl="0" eaLnBrk="0">
              <a:lnSpc>
                <a:spcPct val="84000"/>
              </a:lnSpc>
              <a:tabLst/>
            </a:pP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答：可以的，不再经营该品牌商品在系统已经无该品牌的商品的情况</a:t>
            </a:r>
            <a:endParaRPr lang="SimSun" altLang="SimSun" sz="1400" dirty="0"/>
          </a:p>
          <a:p>
            <a:pPr marL="15875" indent="2540" algn="l" rtl="0" eaLnBrk="0">
              <a:lnSpc>
                <a:spcPct val="191000"/>
              </a:lnSpc>
              <a:spcBef>
                <a:spcPts val="22"/>
              </a:spcBef>
              <a:tabLst/>
            </a:pP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下可以删除该品牌的，在品牌管理点击授权品牌再点击删除或撤回就</a:t>
            </a:r>
            <a:r>
              <a:rPr sz="14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400" kern="0" spc="-5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行。</a:t>
            </a:r>
            <a:endParaRPr lang="SimSun" altLang="SimSun" sz="1400" dirty="0"/>
          </a:p>
          <a:p>
            <a:pPr algn="l" rtl="0" eaLnBrk="0">
              <a:lnSpc>
                <a:spcPct val="103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04000"/>
              </a:lnSpc>
              <a:tabLst/>
            </a:pPr>
            <a:endParaRPr lang="Arial" altLang="Arial" sz="1000" dirty="0"/>
          </a:p>
          <a:p>
            <a:pPr marL="12700" algn="l" rtl="0" eaLnBrk="0">
              <a:lnSpc>
                <a:spcPct val="95000"/>
              </a:lnSpc>
              <a:spcBef>
                <a:spcPts val="421"/>
              </a:spcBef>
              <a:tabLst/>
            </a:pP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4)品牌过期了是不是商品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就会下架了？</a:t>
            </a:r>
            <a:endParaRPr lang="SimSun" altLang="SimSun" sz="1400" dirty="0"/>
          </a:p>
          <a:p>
            <a:pPr algn="l" rtl="0" eaLnBrk="0">
              <a:lnSpc>
                <a:spcPct val="104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04000"/>
              </a:lnSpc>
              <a:tabLst/>
            </a:pPr>
            <a:endParaRPr lang="Arial" altLang="Arial" sz="1000" dirty="0"/>
          </a:p>
          <a:p>
            <a:pPr marL="13334" algn="l" rtl="0" eaLnBrk="0">
              <a:lnSpc>
                <a:spcPct val="84000"/>
              </a:lnSpc>
              <a:spcBef>
                <a:spcPts val="429"/>
              </a:spcBef>
              <a:tabLst/>
            </a:pP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答：是的，品牌如果过期了不提交新的授权证明，平台会将商品强制</a:t>
            </a:r>
            <a:endParaRPr lang="SimSun" altLang="SimSun" sz="1400" dirty="0"/>
          </a:p>
          <a:p>
            <a:pPr marL="13970" indent="4444" algn="l" rtl="0" eaLnBrk="0">
              <a:lnSpc>
                <a:spcPct val="191000"/>
              </a:lnSpc>
              <a:spcBef>
                <a:spcPts val="22"/>
              </a:spcBef>
              <a:tabLst/>
            </a:pP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下架哦，只要重新提交新的授权证明通过审核商品就可以重新提交上</a:t>
            </a:r>
            <a:r>
              <a:rPr sz="14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架销售了。</a:t>
            </a:r>
            <a:endParaRPr lang="SimSun" altLang="SimSun" sz="1400" dirty="0"/>
          </a:p>
          <a:p>
            <a:pPr algn="l" rtl="0" eaLnBrk="0">
              <a:lnSpc>
                <a:spcPct val="103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04000"/>
              </a:lnSpc>
              <a:tabLst/>
            </a:pPr>
            <a:endParaRPr lang="Arial" altLang="Arial" sz="1000" dirty="0"/>
          </a:p>
          <a:p>
            <a:pPr marL="16509" algn="l" rtl="0" eaLnBrk="0">
              <a:lnSpc>
                <a:spcPct val="84000"/>
              </a:lnSpc>
              <a:spcBef>
                <a:spcPts val="430"/>
              </a:spcBef>
              <a:tabLst/>
            </a:pP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5)我们公司是做测序的没有代理品牌也没有申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请品牌注册商品怎么</a:t>
            </a:r>
            <a:endParaRPr lang="SimSun" altLang="SimSun" sz="1400" dirty="0"/>
          </a:p>
          <a:p>
            <a:pPr marL="286384" algn="l" rtl="0" eaLnBrk="0">
              <a:lnSpc>
                <a:spcPts val="3120"/>
              </a:lnSpc>
              <a:tabLst/>
            </a:pPr>
            <a:r>
              <a:rPr sz="1400" kern="0" spc="-5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办？</a:t>
            </a:r>
            <a:endParaRPr lang="SimSun" altLang="SimSun" sz="1400" dirty="0"/>
          </a:p>
          <a:p>
            <a:pPr algn="l" rtl="0" eaLnBrk="0">
              <a:lnSpc>
                <a:spcPct val="111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12000"/>
              </a:lnSpc>
              <a:tabLst/>
            </a:pPr>
            <a:endParaRPr lang="Arial" altLang="Arial" sz="1000" dirty="0"/>
          </a:p>
          <a:p>
            <a:pPr marL="13334" algn="l" rtl="0" eaLnBrk="0">
              <a:lnSpc>
                <a:spcPct val="84000"/>
              </a:lnSpc>
              <a:spcBef>
                <a:spcPts val="425"/>
              </a:spcBef>
              <a:tabLst/>
            </a:pP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答：如果是测序或做验收的公司没有品牌可进驻医院后上传无品牌商</a:t>
            </a:r>
            <a:endParaRPr lang="SimSun" altLang="SimSun" sz="1400" dirty="0"/>
          </a:p>
          <a:p>
            <a:pPr marL="21590" indent="5714" algn="l" rtl="0" eaLnBrk="0">
              <a:lnSpc>
                <a:spcPct val="191000"/>
              </a:lnSpc>
              <a:spcBef>
                <a:spcPts val="17"/>
              </a:spcBef>
              <a:tabLst/>
            </a:pP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品的哦,或者申请平台上“通用品牌</a:t>
            </a:r>
            <a:r>
              <a:rPr sz="1400" kern="0" spc="-5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”，但是通用品牌申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请需要提交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医院同意的证明文件。</a:t>
            </a:r>
            <a:endParaRPr lang="SimSun" altLang="SimSun" sz="1400" dirty="0"/>
          </a:p>
          <a:p>
            <a:pPr algn="l" rtl="0" eaLnBrk="0">
              <a:lnSpc>
                <a:spcPct val="104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04000"/>
              </a:lnSpc>
              <a:tabLst/>
            </a:pPr>
            <a:endParaRPr lang="Arial" altLang="Arial" sz="1000" dirty="0"/>
          </a:p>
          <a:p>
            <a:pPr marL="14604" algn="l" rtl="0" eaLnBrk="0">
              <a:lnSpc>
                <a:spcPct val="95000"/>
              </a:lnSpc>
              <a:spcBef>
                <a:spcPts val="427"/>
              </a:spcBef>
              <a:tabLst/>
            </a:pP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6)授权文件只能上传</a:t>
            </a:r>
            <a:r>
              <a:rPr sz="1400" kern="0" spc="-2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5</a:t>
            </a:r>
            <a:r>
              <a:rPr sz="1400" kern="0" spc="-26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张，但是我的是授权合同不止</a:t>
            </a:r>
            <a:r>
              <a:rPr sz="1400" kern="0" spc="-28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5</a:t>
            </a:r>
            <a:r>
              <a:rPr sz="1400" kern="0" spc="-26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张怎么办呢？</a:t>
            </a:r>
            <a:endParaRPr lang="SimSun" altLang="SimSun" sz="1400" dirty="0"/>
          </a:p>
          <a:p>
            <a:pPr algn="l" rtl="0" eaLnBrk="0">
              <a:lnSpc>
                <a:spcPct val="104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04000"/>
              </a:lnSpc>
              <a:tabLst/>
            </a:pPr>
            <a:endParaRPr lang="Arial" altLang="Arial" sz="1000" dirty="0"/>
          </a:p>
          <a:p>
            <a:pPr marL="13334" algn="l" rtl="0" eaLnBrk="0">
              <a:lnSpc>
                <a:spcPct val="84000"/>
              </a:lnSpc>
              <a:spcBef>
                <a:spcPts val="429"/>
              </a:spcBef>
              <a:tabLst/>
            </a:pP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答：如授权文件不止</a:t>
            </a:r>
            <a:r>
              <a:rPr sz="1400" kern="0" spc="-28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5</a:t>
            </a:r>
            <a:r>
              <a:rPr sz="1400" kern="0" spc="-26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张，请自行通过</a:t>
            </a:r>
            <a:r>
              <a:rPr sz="1400" kern="0" spc="-3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PS</a:t>
            </a:r>
            <a:r>
              <a:rPr sz="1400" kern="0" spc="-29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或其他软件把图片合成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在</a:t>
            </a:r>
            <a:endParaRPr lang="SimSun" altLang="SimSun" sz="1400" dirty="0"/>
          </a:p>
          <a:p>
            <a:pPr marL="16509" algn="l" rtl="0" eaLnBrk="0">
              <a:lnSpc>
                <a:spcPts val="3119"/>
              </a:lnSpc>
              <a:tabLst/>
            </a:pP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5</a:t>
            </a:r>
            <a:r>
              <a:rPr sz="1400" kern="0" spc="-2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张内再上传。</a:t>
            </a:r>
            <a:endParaRPr lang="SimSun" altLang="SimSun" sz="1400" dirty="0"/>
          </a:p>
          <a:p>
            <a:pPr algn="l" rtl="0" eaLnBrk="0">
              <a:lnSpc>
                <a:spcPct val="112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12000"/>
              </a:lnSpc>
              <a:tabLst/>
            </a:pPr>
            <a:endParaRPr lang="Arial" altLang="Arial" sz="1000" dirty="0"/>
          </a:p>
          <a:p>
            <a:pPr marL="12700" algn="l" rtl="0" eaLnBrk="0">
              <a:lnSpc>
                <a:spcPct val="95000"/>
              </a:lnSpc>
              <a:spcBef>
                <a:spcPts val="422"/>
              </a:spcBef>
              <a:tabLst/>
            </a:pPr>
            <a:r>
              <a:rPr sz="1400" kern="0" spc="-10" dirty="0">
                <a:ln w="5103" cap="flat" cmpd="sng">
                  <a:solidFill>
                    <a:srgbClr val="000000">
                      <a:alpha val="100000"/>
                    </a:srgbClr>
                  </a:solidFill>
                  <a:prstDash val="solid"/>
                  <a:bevel/>
                </a:ln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4.交易常见问题</a:t>
            </a:r>
            <a:endParaRPr lang="SimSun" altLang="SimSun" sz="1400" dirty="0"/>
          </a:p>
          <a:p>
            <a:pPr algn="l" rtl="0" eaLnBrk="0">
              <a:lnSpc>
                <a:spcPct val="104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04000"/>
              </a:lnSpc>
              <a:tabLst/>
            </a:pPr>
            <a:endParaRPr lang="Arial" altLang="Arial" sz="1000" dirty="0"/>
          </a:p>
          <a:p>
            <a:pPr marL="26034" algn="l" rtl="0" eaLnBrk="0">
              <a:lnSpc>
                <a:spcPct val="95000"/>
              </a:lnSpc>
              <a:spcBef>
                <a:spcPts val="427"/>
              </a:spcBef>
              <a:tabLst/>
            </a:pP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1) 货物在物流运输途中，但买家申请退货了怎么办？</a:t>
            </a:r>
            <a:endParaRPr lang="SimSun" altLang="SimSun" sz="1400" dirty="0"/>
          </a:p>
          <a:p>
            <a:pPr algn="l" rtl="0" eaLnBrk="0">
              <a:lnSpc>
                <a:spcPct val="104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05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16000"/>
              </a:lnSpc>
              <a:tabLst/>
            </a:pPr>
            <a:endParaRPr lang="Arial" altLang="Arial" sz="300" dirty="0"/>
          </a:p>
          <a:p>
            <a:pPr marL="13334" algn="l" rtl="0" eaLnBrk="0">
              <a:lnSpc>
                <a:spcPct val="95000"/>
              </a:lnSpc>
              <a:spcBef>
                <a:spcPts val="3"/>
              </a:spcBef>
              <a:tabLst/>
            </a:pP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答：先联系买家了解并说明发货情况，如非必要情况说服买家取消退</a:t>
            </a:r>
            <a:endParaRPr lang="SimSun" altLang="SimSun" sz="1400" dirty="0"/>
          </a:p>
        </p:txBody>
      </p:sp>
      <p:sp>
        <p:nvSpPr>
          <p:cNvPr id="508" name="textbox 508"/>
          <p:cNvSpPr/>
          <p:nvPr/>
        </p:nvSpPr>
        <p:spPr>
          <a:xfrm>
            <a:off x="3714508" y="9807333"/>
            <a:ext cx="135889" cy="12763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4679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74000"/>
              </a:lnSpc>
              <a:tabLst/>
            </a:pPr>
            <a:r>
              <a:rPr sz="900" kern="0" spc="-3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50</a:t>
            </a:r>
            <a:endParaRPr lang="Calibri" altLang="Calibri" sz="900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textbox 510"/>
          <p:cNvSpPr/>
          <p:nvPr/>
        </p:nvSpPr>
        <p:spPr>
          <a:xfrm>
            <a:off x="1136545" y="1011187"/>
            <a:ext cx="5293995" cy="830580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7115"/>
              </a:lnSpc>
              <a:tabLst/>
            </a:pPr>
            <a:endParaRPr lang="Arial" altLang="Arial" sz="100" dirty="0"/>
          </a:p>
          <a:p>
            <a:pPr marL="17145" algn="l" rtl="0" eaLnBrk="0">
              <a:lnSpc>
                <a:spcPct val="84000"/>
              </a:lnSpc>
              <a:tabLst/>
            </a:pP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货；如果确实必须退货则联系物流退货或等买家收到货物后再邮寄退</a:t>
            </a:r>
            <a:endParaRPr lang="SimSun" altLang="SimSun" sz="1400" dirty="0"/>
          </a:p>
          <a:p>
            <a:pPr marL="17145" algn="l" rtl="0" eaLnBrk="0">
              <a:lnSpc>
                <a:spcPts val="3120"/>
              </a:lnSpc>
              <a:tabLst/>
            </a:pP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货商品。</a:t>
            </a:r>
            <a:endParaRPr lang="SimSun" altLang="SimSun" sz="1400" dirty="0"/>
          </a:p>
          <a:p>
            <a:pPr algn="l" rtl="0" eaLnBrk="0">
              <a:lnSpc>
                <a:spcPct val="111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12000"/>
              </a:lnSpc>
              <a:tabLst/>
            </a:pPr>
            <a:endParaRPr lang="Arial" altLang="Arial" sz="1000" dirty="0"/>
          </a:p>
          <a:p>
            <a:pPr marL="15240" algn="l" rtl="0" eaLnBrk="0">
              <a:lnSpc>
                <a:spcPct val="95000"/>
              </a:lnSpc>
              <a:spcBef>
                <a:spcPts val="429"/>
              </a:spcBef>
              <a:tabLst/>
            </a:pP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2) 买家申请订单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部分退货怎么办？</a:t>
            </a:r>
            <a:endParaRPr lang="SimSun" altLang="SimSun" sz="1400" dirty="0"/>
          </a:p>
          <a:p>
            <a:pPr algn="l" rtl="0" eaLnBrk="0">
              <a:lnSpc>
                <a:spcPct val="104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04000"/>
              </a:lnSpc>
              <a:tabLst/>
            </a:pPr>
            <a:endParaRPr lang="Arial" altLang="Arial" sz="1000" dirty="0"/>
          </a:p>
          <a:p>
            <a:pPr marL="13334" algn="l" rtl="0" eaLnBrk="0">
              <a:lnSpc>
                <a:spcPct val="84000"/>
              </a:lnSpc>
              <a:spcBef>
                <a:spcPts val="429"/>
              </a:spcBef>
              <a:tabLst/>
            </a:pP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答：如同意退货则直接系统操作同意退货进入退货流程，如不同意系</a:t>
            </a:r>
            <a:endParaRPr lang="SimSun" altLang="SimSun" sz="1400" dirty="0"/>
          </a:p>
          <a:p>
            <a:pPr marL="17145" algn="l" rtl="0" eaLnBrk="0">
              <a:lnSpc>
                <a:spcPts val="3120"/>
              </a:lnSpc>
              <a:tabLst/>
            </a:pP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统操作不同意退货并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说明不同意的理由。</a:t>
            </a:r>
            <a:endParaRPr lang="SimSun" altLang="SimSun" sz="1400" dirty="0"/>
          </a:p>
          <a:p>
            <a:pPr algn="l" rtl="0" eaLnBrk="0">
              <a:lnSpc>
                <a:spcPct val="112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12000"/>
              </a:lnSpc>
              <a:tabLst/>
            </a:pPr>
            <a:endParaRPr lang="Arial" altLang="Arial" sz="1000" dirty="0"/>
          </a:p>
          <a:p>
            <a:pPr marL="16509" algn="l" rtl="0" eaLnBrk="0">
              <a:lnSpc>
                <a:spcPct val="95000"/>
              </a:lnSpc>
              <a:spcBef>
                <a:spcPts val="429"/>
              </a:spcBef>
              <a:tabLst/>
            </a:pP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3) 买家说商品描述不符申请售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后，供应商如何处理？</a:t>
            </a:r>
            <a:endParaRPr lang="SimSun" altLang="SimSun" sz="1400" dirty="0"/>
          </a:p>
          <a:p>
            <a:pPr algn="l" rtl="0" eaLnBrk="0">
              <a:lnSpc>
                <a:spcPct val="103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04000"/>
              </a:lnSpc>
              <a:tabLst/>
            </a:pPr>
            <a:endParaRPr lang="Arial" altLang="Arial" sz="1000" dirty="0"/>
          </a:p>
          <a:p>
            <a:pPr marL="13334" algn="l" rtl="0" eaLnBrk="0">
              <a:lnSpc>
                <a:spcPct val="84000"/>
              </a:lnSpc>
              <a:spcBef>
                <a:spcPts val="429"/>
              </a:spcBef>
              <a:tabLst/>
            </a:pP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答：根据买家售后申请说明，以及核实情况如需退货则系统为其办理</a:t>
            </a:r>
            <a:endParaRPr lang="SimSun" altLang="SimSun" sz="1400" dirty="0"/>
          </a:p>
          <a:p>
            <a:pPr marL="13970" algn="l" rtl="0" eaLnBrk="0">
              <a:lnSpc>
                <a:spcPts val="3120"/>
              </a:lnSpc>
              <a:tabLst/>
            </a:pP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退货，如要换货或其他则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自行协商解决。</a:t>
            </a:r>
            <a:endParaRPr lang="SimSun" altLang="SimSun" sz="1400" dirty="0"/>
          </a:p>
          <a:p>
            <a:pPr algn="l" rtl="0" eaLnBrk="0">
              <a:lnSpc>
                <a:spcPct val="112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12000"/>
              </a:lnSpc>
              <a:tabLst/>
            </a:pPr>
            <a:endParaRPr lang="Arial" altLang="Arial" sz="1000" dirty="0"/>
          </a:p>
          <a:p>
            <a:pPr marL="12700" algn="l" rtl="0" eaLnBrk="0">
              <a:lnSpc>
                <a:spcPct val="95000"/>
              </a:lnSpc>
              <a:spcBef>
                <a:spcPts val="429"/>
              </a:spcBef>
              <a:tabLst/>
            </a:pP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4) 买家填写的退货物流单号一直查询不到物流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记录怎么办？</a:t>
            </a:r>
            <a:endParaRPr lang="SimSun" altLang="SimSun" sz="1400" dirty="0"/>
          </a:p>
          <a:p>
            <a:pPr algn="l" rtl="0" eaLnBrk="0">
              <a:lnSpc>
                <a:spcPct val="104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05000"/>
              </a:lnSpc>
              <a:tabLst/>
            </a:pPr>
            <a:endParaRPr lang="Arial" altLang="Arial" sz="1000" dirty="0"/>
          </a:p>
          <a:p>
            <a:pPr marL="13334" algn="l" rtl="0" eaLnBrk="0">
              <a:lnSpc>
                <a:spcPct val="95000"/>
              </a:lnSpc>
              <a:spcBef>
                <a:spcPts val="431"/>
              </a:spcBef>
              <a:tabLst/>
            </a:pP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答：联系买家商品是否已经寄出或物流单号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是否填写错误。</a:t>
            </a:r>
            <a:endParaRPr lang="SimSun" altLang="SimSun" sz="1400" dirty="0"/>
          </a:p>
          <a:p>
            <a:pPr algn="l" rtl="0" eaLnBrk="0">
              <a:lnSpc>
                <a:spcPct val="103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04000"/>
              </a:lnSpc>
              <a:tabLst/>
            </a:pPr>
            <a:endParaRPr lang="Arial" altLang="Arial" sz="1000" dirty="0"/>
          </a:p>
          <a:p>
            <a:pPr marL="16509" algn="l" rtl="0" eaLnBrk="0">
              <a:lnSpc>
                <a:spcPct val="95000"/>
              </a:lnSpc>
              <a:spcBef>
                <a:spcPts val="427"/>
              </a:spcBef>
              <a:tabLst/>
            </a:pPr>
            <a:r>
              <a:rPr sz="1400" kern="0" spc="-10" dirty="0">
                <a:ln w="5103" cap="flat" cmpd="sng">
                  <a:solidFill>
                    <a:srgbClr val="000000">
                      <a:alpha val="100000"/>
                    </a:srgbClr>
                  </a:solidFill>
                  <a:prstDash val="solid"/>
                  <a:bevel/>
                </a:ln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5.账号常见问题</a:t>
            </a:r>
            <a:endParaRPr lang="SimSun" altLang="SimSun" sz="1400" dirty="0"/>
          </a:p>
          <a:p>
            <a:pPr algn="l" rtl="0" eaLnBrk="0">
              <a:lnSpc>
                <a:spcPct val="104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05000"/>
              </a:lnSpc>
              <a:tabLst/>
            </a:pPr>
            <a:endParaRPr lang="Arial" altLang="Arial" sz="1000" dirty="0"/>
          </a:p>
          <a:p>
            <a:pPr marL="26034" algn="l" rtl="0" eaLnBrk="0">
              <a:lnSpc>
                <a:spcPct val="95000"/>
              </a:lnSpc>
              <a:spcBef>
                <a:spcPts val="420"/>
              </a:spcBef>
              <a:tabLst/>
            </a:pP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1)注册锐竞账户时提示验证码输入错误，怎么办？</a:t>
            </a:r>
            <a:endParaRPr lang="SimSun" altLang="SimSun" sz="1400" dirty="0"/>
          </a:p>
          <a:p>
            <a:pPr algn="l" rtl="0" eaLnBrk="0">
              <a:lnSpc>
                <a:spcPct val="104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05000"/>
              </a:lnSpc>
              <a:tabLst/>
            </a:pPr>
            <a:endParaRPr lang="Arial" altLang="Arial" sz="1000" dirty="0"/>
          </a:p>
          <a:p>
            <a:pPr marL="13334" algn="l" rtl="0" eaLnBrk="0">
              <a:lnSpc>
                <a:spcPct val="95000"/>
              </a:lnSpc>
              <a:spcBef>
                <a:spcPts val="420"/>
              </a:spcBef>
              <a:tabLst/>
            </a:pP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答：可重新输入提交或重新获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取新的验证码。</a:t>
            </a:r>
            <a:endParaRPr lang="SimSun" altLang="SimSun" sz="1400" dirty="0"/>
          </a:p>
          <a:p>
            <a:pPr algn="l" rtl="0" eaLnBrk="0">
              <a:lnSpc>
                <a:spcPct val="104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04000"/>
              </a:lnSpc>
              <a:tabLst/>
            </a:pPr>
            <a:endParaRPr lang="Arial" altLang="Arial" sz="1000" dirty="0"/>
          </a:p>
          <a:p>
            <a:pPr marL="15240" algn="l" rtl="0" eaLnBrk="0">
              <a:lnSpc>
                <a:spcPct val="95000"/>
              </a:lnSpc>
              <a:spcBef>
                <a:spcPts val="426"/>
              </a:spcBef>
              <a:tabLst/>
            </a:pP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2)锐竞账户无法注册成功？</a:t>
            </a:r>
            <a:endParaRPr lang="SimSun" altLang="SimSun" sz="1400" dirty="0"/>
          </a:p>
          <a:p>
            <a:pPr algn="l" rtl="0" eaLnBrk="0">
              <a:lnSpc>
                <a:spcPct val="104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04000"/>
              </a:lnSpc>
              <a:tabLst/>
            </a:pPr>
            <a:endParaRPr lang="Arial" altLang="Arial" sz="1000" dirty="0"/>
          </a:p>
          <a:p>
            <a:pPr marL="430530" algn="l" rtl="0" eaLnBrk="0">
              <a:lnSpc>
                <a:spcPct val="95000"/>
              </a:lnSpc>
              <a:spcBef>
                <a:spcPts val="427"/>
              </a:spcBef>
              <a:tabLst/>
            </a:pPr>
            <a:r>
              <a:rPr sz="1200" kern="0" spc="-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1</a:t>
            </a:r>
            <a:r>
              <a:rPr sz="1200" kern="0" spc="5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  </a:t>
            </a: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收不到注册激活邮件</a:t>
            </a:r>
            <a:endParaRPr lang="SimSun" altLang="SimSun" sz="1400" dirty="0"/>
          </a:p>
          <a:p>
            <a:pPr algn="l" rtl="0" eaLnBrk="0">
              <a:lnSpc>
                <a:spcPct val="104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05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16000"/>
              </a:lnSpc>
              <a:tabLst/>
            </a:pPr>
            <a:endParaRPr lang="Arial" altLang="Arial" sz="300" dirty="0"/>
          </a:p>
          <a:p>
            <a:pPr marL="13334" algn="l" rtl="0" eaLnBrk="0">
              <a:lnSpc>
                <a:spcPct val="95000"/>
              </a:lnSpc>
              <a:spcBef>
                <a:spcPts val="3"/>
              </a:spcBef>
              <a:tabLst/>
            </a:pP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答:请检查注册邮箱是否填写正确；检查垃圾箱或者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换个邮箱重试。</a:t>
            </a:r>
            <a:endParaRPr lang="SimSun" altLang="SimSun" sz="1400" dirty="0"/>
          </a:p>
        </p:txBody>
      </p:sp>
      <p:sp>
        <p:nvSpPr>
          <p:cNvPr id="512" name="textbox 512"/>
          <p:cNvSpPr/>
          <p:nvPr/>
        </p:nvSpPr>
        <p:spPr>
          <a:xfrm>
            <a:off x="3714508" y="9808019"/>
            <a:ext cx="135889" cy="12700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0179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74000"/>
              </a:lnSpc>
              <a:tabLst/>
            </a:pPr>
            <a:r>
              <a:rPr sz="900" kern="0" spc="-3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51</a:t>
            </a:r>
            <a:endParaRPr lang="Calibri" altLang="Calibri" sz="900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textbox 514"/>
          <p:cNvSpPr/>
          <p:nvPr/>
        </p:nvSpPr>
        <p:spPr>
          <a:xfrm>
            <a:off x="1136545" y="1011187"/>
            <a:ext cx="5293995" cy="852424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0056"/>
              </a:lnSpc>
              <a:tabLst/>
            </a:pPr>
            <a:endParaRPr lang="Arial" altLang="Arial" sz="100" dirty="0"/>
          </a:p>
          <a:p>
            <a:pPr marL="421005" algn="l" rtl="0" eaLnBrk="0">
              <a:lnSpc>
                <a:spcPct val="95000"/>
              </a:lnSpc>
              <a:tabLst/>
            </a:pP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2  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手机收不到验证码</a:t>
            </a:r>
            <a:endParaRPr lang="SimSun" altLang="SimSun" sz="1400" dirty="0"/>
          </a:p>
          <a:p>
            <a:pPr algn="l" rtl="0" eaLnBrk="0">
              <a:lnSpc>
                <a:spcPct val="103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04000"/>
              </a:lnSpc>
              <a:tabLst/>
            </a:pPr>
            <a:endParaRPr lang="Arial" altLang="Arial" sz="1000" dirty="0"/>
          </a:p>
          <a:p>
            <a:pPr marL="13334" algn="l" rtl="0" eaLnBrk="0">
              <a:lnSpc>
                <a:spcPct val="84000"/>
              </a:lnSpc>
              <a:spcBef>
                <a:spcPts val="429"/>
              </a:spcBef>
              <a:tabLst/>
            </a:pP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答:请检查手机号码是否填写正确、手机是不是正常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使用，手机是否</a:t>
            </a:r>
            <a:endParaRPr lang="SimSun" altLang="SimSun" sz="1400" dirty="0"/>
          </a:p>
          <a:p>
            <a:pPr marL="16509" algn="l" rtl="0" eaLnBrk="0">
              <a:lnSpc>
                <a:spcPts val="3120"/>
              </a:lnSpc>
              <a:tabLst/>
            </a:pP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启用拦截屏蔽等功能；如确认无上述问题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可联系客服协助处理。</a:t>
            </a:r>
            <a:endParaRPr lang="SimSun" altLang="SimSun" sz="1400" dirty="0"/>
          </a:p>
          <a:p>
            <a:pPr algn="l" rtl="0" eaLnBrk="0">
              <a:lnSpc>
                <a:spcPct val="112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13000"/>
              </a:lnSpc>
              <a:tabLst/>
            </a:pPr>
            <a:endParaRPr lang="Arial" altLang="Arial" sz="1000" dirty="0"/>
          </a:p>
          <a:p>
            <a:pPr marL="16509" algn="l" rtl="0" eaLnBrk="0">
              <a:lnSpc>
                <a:spcPct val="95000"/>
              </a:lnSpc>
              <a:spcBef>
                <a:spcPts val="428"/>
              </a:spcBef>
              <a:tabLst/>
            </a:pP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3)忘记锐竞账号密码，怎么找回？</a:t>
            </a:r>
            <a:endParaRPr lang="SimSun" altLang="SimSun" sz="1400" dirty="0"/>
          </a:p>
          <a:p>
            <a:pPr algn="l" rtl="0" eaLnBrk="0">
              <a:lnSpc>
                <a:spcPct val="103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04000"/>
              </a:lnSpc>
              <a:tabLst/>
            </a:pPr>
            <a:endParaRPr lang="Arial" altLang="Arial" sz="1000" dirty="0"/>
          </a:p>
          <a:p>
            <a:pPr marL="13334" algn="l" rtl="0" eaLnBrk="0">
              <a:lnSpc>
                <a:spcPct val="84000"/>
              </a:lnSpc>
              <a:spcBef>
                <a:spcPts val="430"/>
              </a:spcBef>
              <a:tabLst/>
            </a:pP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答：在网站登陆页面点击右方“忘记密码</a:t>
            </a:r>
            <a:r>
              <a:rPr sz="1400" kern="0" spc="-5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”</a:t>
            </a: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，可根据提示通过邮件重</a:t>
            </a:r>
            <a:endParaRPr lang="SimSun" altLang="SimSun" sz="1400" dirty="0"/>
          </a:p>
          <a:p>
            <a:pPr marL="13970" algn="l" rtl="0" eaLnBrk="0">
              <a:lnSpc>
                <a:spcPts val="3120"/>
              </a:lnSpc>
              <a:tabLst/>
            </a:pP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新设置新的密码或选择通过手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机号找回密码。</a:t>
            </a:r>
            <a:endParaRPr lang="SimSun" altLang="SimSun" sz="1400" dirty="0"/>
          </a:p>
          <a:p>
            <a:pPr algn="l" rtl="0" eaLnBrk="0">
              <a:lnSpc>
                <a:spcPct val="112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12000"/>
              </a:lnSpc>
              <a:tabLst/>
            </a:pPr>
            <a:endParaRPr lang="Arial" altLang="Arial" sz="1000" dirty="0"/>
          </a:p>
          <a:p>
            <a:pPr marL="12700" algn="l" rtl="0" eaLnBrk="0">
              <a:lnSpc>
                <a:spcPct val="95000"/>
              </a:lnSpc>
              <a:spcBef>
                <a:spcPts val="422"/>
              </a:spcBef>
              <a:tabLst/>
            </a:pP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4)如何修改锐竞账号密码？</a:t>
            </a:r>
            <a:endParaRPr lang="SimSun" altLang="SimSun" sz="1400" dirty="0"/>
          </a:p>
          <a:p>
            <a:pPr algn="l" rtl="0" eaLnBrk="0">
              <a:lnSpc>
                <a:spcPct val="104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04000"/>
              </a:lnSpc>
              <a:tabLst/>
            </a:pPr>
            <a:endParaRPr lang="Arial" altLang="Arial" sz="1000" dirty="0"/>
          </a:p>
          <a:p>
            <a:pPr marL="13334" algn="l" rtl="0" eaLnBrk="0">
              <a:lnSpc>
                <a:spcPct val="84000"/>
              </a:lnSpc>
              <a:spcBef>
                <a:spcPts val="423"/>
              </a:spcBef>
              <a:tabLst/>
            </a:pP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答：在商家中心点击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账号中心-账号密码-修改，输入新旧密码点击保</a:t>
            </a:r>
            <a:endParaRPr lang="SimSun" altLang="SimSun" sz="1400" dirty="0"/>
          </a:p>
          <a:p>
            <a:pPr marL="12700" algn="l" rtl="0" eaLnBrk="0">
              <a:lnSpc>
                <a:spcPts val="3120"/>
              </a:lnSpc>
              <a:tabLst/>
            </a:pP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存。</a:t>
            </a:r>
            <a:endParaRPr lang="SimSun" altLang="SimSun" sz="1400" dirty="0"/>
          </a:p>
          <a:p>
            <a:pPr algn="l" rtl="0" eaLnBrk="0">
              <a:lnSpc>
                <a:spcPct val="112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13000"/>
              </a:lnSpc>
              <a:tabLst/>
            </a:pPr>
            <a:endParaRPr lang="Arial" altLang="Arial" sz="1000" dirty="0"/>
          </a:p>
          <a:p>
            <a:pPr marL="14604" algn="l" rtl="0" eaLnBrk="0">
              <a:lnSpc>
                <a:spcPct val="95000"/>
              </a:lnSpc>
              <a:spcBef>
                <a:spcPts val="422"/>
              </a:spcBef>
              <a:tabLst/>
            </a:pPr>
            <a:r>
              <a:rPr sz="1400" kern="0" spc="-10" dirty="0">
                <a:ln w="5103" cap="flat" cmpd="sng">
                  <a:solidFill>
                    <a:srgbClr val="000000">
                      <a:alpha val="100000"/>
                    </a:srgbClr>
                  </a:solidFill>
                  <a:prstDash val="solid"/>
                  <a:bevel/>
                </a:ln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6.资质认证常见问题</a:t>
            </a:r>
            <a:endParaRPr lang="SimSun" altLang="SimSun" sz="1400" dirty="0"/>
          </a:p>
          <a:p>
            <a:pPr algn="l" rtl="0" eaLnBrk="0">
              <a:lnSpc>
                <a:spcPct val="103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04000"/>
              </a:lnSpc>
              <a:tabLst/>
            </a:pPr>
            <a:endParaRPr lang="Arial" altLang="Arial" sz="1000" dirty="0"/>
          </a:p>
          <a:p>
            <a:pPr marL="26034" algn="l" rtl="0" eaLnBrk="0">
              <a:lnSpc>
                <a:spcPct val="95000"/>
              </a:lnSpc>
              <a:spcBef>
                <a:spcPts val="427"/>
              </a:spcBef>
              <a:tabLst/>
            </a:pP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1)资质认证需要准备什么材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料？</a:t>
            </a:r>
            <a:endParaRPr lang="SimSun" altLang="SimSun" sz="1400" dirty="0"/>
          </a:p>
          <a:p>
            <a:pPr algn="l" rtl="0" eaLnBrk="0">
              <a:lnSpc>
                <a:spcPct val="104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04000"/>
              </a:lnSpc>
              <a:tabLst/>
            </a:pPr>
            <a:endParaRPr lang="Arial" altLang="Arial" sz="1000" dirty="0"/>
          </a:p>
          <a:p>
            <a:pPr marL="13334" algn="l" rtl="0" eaLnBrk="0">
              <a:lnSpc>
                <a:spcPct val="84000"/>
              </a:lnSpc>
              <a:spcBef>
                <a:spcPts val="429"/>
              </a:spcBef>
              <a:tabLst/>
            </a:pP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答：三证合一的只需提供营业执照原件图片，非三证合一需提供组织</a:t>
            </a:r>
            <a:endParaRPr lang="SimSun" altLang="SimSun" sz="1400" dirty="0"/>
          </a:p>
          <a:p>
            <a:pPr marL="12700" algn="l" rtl="0" eaLnBrk="0">
              <a:lnSpc>
                <a:spcPts val="3120"/>
              </a:lnSpc>
              <a:tabLst/>
            </a:pP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机构代码证和营业执照。</a:t>
            </a:r>
            <a:endParaRPr lang="SimSun" altLang="SimSun" sz="1400" dirty="0"/>
          </a:p>
          <a:p>
            <a:pPr algn="l" rtl="0" eaLnBrk="0">
              <a:lnSpc>
                <a:spcPct val="112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13000"/>
              </a:lnSpc>
              <a:tabLst/>
            </a:pPr>
            <a:endParaRPr lang="Arial" altLang="Arial" sz="1000" dirty="0"/>
          </a:p>
          <a:p>
            <a:pPr marL="15240" algn="l" rtl="0" eaLnBrk="0">
              <a:lnSpc>
                <a:spcPct val="95000"/>
              </a:lnSpc>
              <a:spcBef>
                <a:spcPts val="422"/>
              </a:spcBef>
              <a:tabLst/>
            </a:pP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2)资质认证不成功怎么办？</a:t>
            </a:r>
            <a:endParaRPr lang="SimSun" altLang="SimSun" sz="1400" dirty="0"/>
          </a:p>
          <a:p>
            <a:pPr algn="l" rtl="0" eaLnBrk="0">
              <a:lnSpc>
                <a:spcPct val="103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04000"/>
              </a:lnSpc>
              <a:tabLst/>
            </a:pPr>
            <a:endParaRPr lang="Arial" altLang="Arial" sz="1000" dirty="0"/>
          </a:p>
          <a:p>
            <a:pPr marL="13334" algn="l" rtl="0" eaLnBrk="0">
              <a:lnSpc>
                <a:spcPct val="84000"/>
              </a:lnSpc>
              <a:spcBef>
                <a:spcPts val="423"/>
              </a:spcBef>
              <a:tabLst/>
            </a:pP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答：审批不通过可回到申请页查询不通过原因，按照要求重新申请即</a:t>
            </a:r>
            <a:endParaRPr lang="SimSun" altLang="SimSun" sz="1400" dirty="0"/>
          </a:p>
          <a:p>
            <a:pPr marL="14604" algn="l" rtl="0" eaLnBrk="0">
              <a:lnSpc>
                <a:spcPts val="3119"/>
              </a:lnSpc>
              <a:tabLst/>
            </a:pPr>
            <a:r>
              <a:rPr sz="1400" kern="0" spc="-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可。</a:t>
            </a:r>
            <a:endParaRPr lang="SimSun" altLang="SimSun" sz="1400" dirty="0"/>
          </a:p>
          <a:p>
            <a:pPr algn="l" rtl="0" eaLnBrk="0">
              <a:lnSpc>
                <a:spcPct val="112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13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18000"/>
              </a:lnSpc>
              <a:tabLst/>
            </a:pPr>
            <a:endParaRPr lang="Arial" altLang="Arial" sz="300" dirty="0"/>
          </a:p>
          <a:p>
            <a:pPr marL="16509" algn="l" rtl="0" eaLnBrk="0">
              <a:lnSpc>
                <a:spcPct val="95000"/>
              </a:lnSpc>
              <a:spcBef>
                <a:spcPts val="3"/>
              </a:spcBef>
              <a:tabLst/>
            </a:pP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3)资质认证一般需要多长时间？</a:t>
            </a:r>
            <a:endParaRPr lang="SimSun" altLang="SimSun" sz="1400" dirty="0"/>
          </a:p>
        </p:txBody>
      </p:sp>
      <p:sp>
        <p:nvSpPr>
          <p:cNvPr id="516" name="textbox 516"/>
          <p:cNvSpPr/>
          <p:nvPr/>
        </p:nvSpPr>
        <p:spPr>
          <a:xfrm>
            <a:off x="3714508" y="9807333"/>
            <a:ext cx="135889" cy="12763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4679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74000"/>
              </a:lnSpc>
              <a:tabLst/>
            </a:pPr>
            <a:r>
              <a:rPr sz="900" kern="0" spc="-3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52</a:t>
            </a:r>
            <a:endParaRPr lang="Calibri" altLang="Calibri" sz="900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textbox 518"/>
          <p:cNvSpPr/>
          <p:nvPr/>
        </p:nvSpPr>
        <p:spPr>
          <a:xfrm>
            <a:off x="1136545" y="1011187"/>
            <a:ext cx="5327650" cy="543496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4614"/>
              </a:lnSpc>
              <a:tabLst/>
            </a:pPr>
            <a:endParaRPr lang="Arial" altLang="Arial" sz="100" dirty="0"/>
          </a:p>
          <a:p>
            <a:pPr algn="r" rtl="0" eaLnBrk="0">
              <a:lnSpc>
                <a:spcPct val="95000"/>
              </a:lnSpc>
              <a:tabLst/>
            </a:pPr>
            <a:r>
              <a:rPr sz="1400" kern="0" spc="-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答：认证审核一般</a:t>
            </a:r>
            <a:r>
              <a:rPr sz="1400" kern="0" spc="-15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400" kern="0" spc="-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1-3</a:t>
            </a:r>
            <a:r>
              <a:rPr sz="1400" kern="0" spc="-29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400" kern="0" spc="-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个工作日内，认证结果可直接查询认证状态。</a:t>
            </a:r>
            <a:endParaRPr lang="SimSun" altLang="SimSun" sz="1400" dirty="0"/>
          </a:p>
          <a:p>
            <a:pPr algn="l" rtl="0" eaLnBrk="0">
              <a:lnSpc>
                <a:spcPct val="103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04000"/>
              </a:lnSpc>
              <a:tabLst/>
            </a:pPr>
            <a:endParaRPr lang="Arial" altLang="Arial" sz="1000" dirty="0"/>
          </a:p>
          <a:p>
            <a:pPr marL="12700" algn="l" rtl="0" eaLnBrk="0">
              <a:lnSpc>
                <a:spcPct val="84000"/>
              </a:lnSpc>
              <a:spcBef>
                <a:spcPts val="423"/>
              </a:spcBef>
              <a:tabLst/>
            </a:pP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4)认证时被驳回，提示我该公司已有账号，但是查询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还是未认证成</a:t>
            </a:r>
            <a:endParaRPr lang="SimSun" altLang="SimSun" sz="1400" dirty="0"/>
          </a:p>
          <a:p>
            <a:pPr marL="285750" algn="l" rtl="0" eaLnBrk="0">
              <a:lnSpc>
                <a:spcPts val="3120"/>
              </a:lnSpc>
              <a:tabLst/>
            </a:pPr>
            <a:r>
              <a:rPr sz="1400" kern="0" spc="-5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功？</a:t>
            </a:r>
            <a:endParaRPr lang="SimSun" altLang="SimSun" sz="1400" dirty="0"/>
          </a:p>
          <a:p>
            <a:pPr algn="l" rtl="0" eaLnBrk="0">
              <a:lnSpc>
                <a:spcPct val="112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12000"/>
              </a:lnSpc>
              <a:tabLst/>
            </a:pPr>
            <a:endParaRPr lang="Arial" altLang="Arial" sz="1000" dirty="0"/>
          </a:p>
          <a:p>
            <a:pPr marL="13334" algn="l" rtl="0" eaLnBrk="0">
              <a:lnSpc>
                <a:spcPct val="84000"/>
              </a:lnSpc>
              <a:spcBef>
                <a:spcPts val="425"/>
              </a:spcBef>
              <a:tabLst/>
            </a:pP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答：可能是贵司已经有其他同事已经认证过，具体可咨询公司其他成</a:t>
            </a:r>
            <a:endParaRPr lang="SimSun" altLang="SimSun" sz="1400" dirty="0"/>
          </a:p>
          <a:p>
            <a:pPr marL="20320" algn="l" rtl="0" eaLnBrk="0">
              <a:lnSpc>
                <a:spcPts val="3120"/>
              </a:lnSpc>
              <a:tabLst/>
            </a:pP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员或者咨询客服人员查询详细情况。</a:t>
            </a:r>
            <a:endParaRPr lang="SimSun" altLang="SimSun" sz="1400" dirty="0"/>
          </a:p>
          <a:p>
            <a:pPr algn="l" rtl="0" eaLnBrk="0">
              <a:lnSpc>
                <a:spcPct val="112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13000"/>
              </a:lnSpc>
              <a:tabLst/>
            </a:pPr>
            <a:endParaRPr lang="Arial" altLang="Arial" sz="1000" dirty="0"/>
          </a:p>
          <a:p>
            <a:pPr marL="16509" algn="l" rtl="0" eaLnBrk="0">
              <a:lnSpc>
                <a:spcPct val="95000"/>
              </a:lnSpc>
              <a:spcBef>
                <a:spcPts val="422"/>
              </a:spcBef>
              <a:tabLst/>
            </a:pP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5)公司资质信息已经改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变，怎么申请变更？</a:t>
            </a:r>
            <a:endParaRPr lang="SimSun" altLang="SimSun" sz="1400" dirty="0"/>
          </a:p>
          <a:p>
            <a:pPr algn="l" rtl="0" eaLnBrk="0">
              <a:lnSpc>
                <a:spcPct val="103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04000"/>
              </a:lnSpc>
              <a:tabLst/>
            </a:pPr>
            <a:endParaRPr lang="Arial" altLang="Arial" sz="1000" dirty="0"/>
          </a:p>
          <a:p>
            <a:pPr marL="13334" algn="l" rtl="0" eaLnBrk="0">
              <a:lnSpc>
                <a:spcPct val="84000"/>
              </a:lnSpc>
              <a:spcBef>
                <a:spcPts val="423"/>
              </a:spcBef>
              <a:tabLst/>
            </a:pP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答：登录管理系统【账号中心】&gt;资质认证，点击“变更申请</a:t>
            </a:r>
            <a:r>
              <a:rPr sz="1400" kern="0" spc="-47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”重新</a:t>
            </a:r>
            <a:endParaRPr lang="SimSun" altLang="SimSun" sz="1400" dirty="0"/>
          </a:p>
          <a:p>
            <a:pPr marL="14604" algn="l" rtl="0" eaLnBrk="0">
              <a:lnSpc>
                <a:spcPts val="3120"/>
              </a:lnSpc>
              <a:tabLst/>
            </a:pP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填写公司信息提交申请，待审批通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过便可完成变更。</a:t>
            </a:r>
            <a:endParaRPr lang="SimSun" altLang="SimSun" sz="1400" dirty="0"/>
          </a:p>
          <a:p>
            <a:pPr algn="l" rtl="0" eaLnBrk="0">
              <a:lnSpc>
                <a:spcPct val="112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13000"/>
              </a:lnSpc>
              <a:tabLst/>
            </a:pPr>
            <a:endParaRPr lang="Arial" altLang="Arial" sz="1000" dirty="0"/>
          </a:p>
          <a:p>
            <a:pPr marL="13334" algn="l" rtl="0" eaLnBrk="0">
              <a:lnSpc>
                <a:spcPct val="95000"/>
              </a:lnSpc>
              <a:spcBef>
                <a:spcPts val="422"/>
              </a:spcBef>
              <a:tabLst/>
            </a:pP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注：一个公司账号一个月内只能申请一次变更.</a:t>
            </a:r>
            <a:endParaRPr lang="SimSun" altLang="SimSun" sz="1400" dirty="0"/>
          </a:p>
          <a:p>
            <a:pPr algn="l" rtl="0" eaLnBrk="0">
              <a:lnSpc>
                <a:spcPct val="117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17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17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17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17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18000"/>
              </a:lnSpc>
              <a:tabLst/>
            </a:pPr>
            <a:endParaRPr lang="Arial" altLang="Arial" sz="300" dirty="0"/>
          </a:p>
          <a:p>
            <a:pPr marL="15240" algn="l" rtl="0" eaLnBrk="0">
              <a:lnSpc>
                <a:spcPct val="95000"/>
              </a:lnSpc>
              <a:spcBef>
                <a:spcPts val="1"/>
              </a:spcBef>
              <a:tabLst/>
            </a:pPr>
            <a:r>
              <a:rPr sz="1400" kern="0" spc="0" dirty="0">
                <a:ln w="5103" cap="flat" cmpd="sng">
                  <a:solidFill>
                    <a:srgbClr val="000000">
                      <a:alpha val="100000"/>
                    </a:srgbClr>
                  </a:solidFill>
                  <a:prstDash val="solid"/>
                  <a:bevel/>
                </a:ln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更多问题可添加锐竞平台运营经理进行咨询</a:t>
            </a:r>
            <a:endParaRPr lang="SimSun" altLang="SimSun" sz="1400" dirty="0"/>
          </a:p>
        </p:txBody>
      </p:sp>
      <p:pic>
        <p:nvPicPr>
          <p:cNvPr id="520" name="picture 5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3352800" y="6961632"/>
            <a:ext cx="1414271" cy="1440179"/>
          </a:xfrm>
          <a:prstGeom prst="rect">
            <a:avLst/>
          </a:prstGeom>
        </p:spPr>
      </p:pic>
      <p:pic>
        <p:nvPicPr>
          <p:cNvPr id="522" name="picture 5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143000" y="6981444"/>
            <a:ext cx="1406651" cy="1424940"/>
          </a:xfrm>
          <a:prstGeom prst="rect">
            <a:avLst/>
          </a:prstGeom>
        </p:spPr>
      </p:pic>
      <p:sp>
        <p:nvSpPr>
          <p:cNvPr id="524" name="textbox 524"/>
          <p:cNvSpPr/>
          <p:nvPr/>
        </p:nvSpPr>
        <p:spPr>
          <a:xfrm>
            <a:off x="1145645" y="8574799"/>
            <a:ext cx="1567180" cy="22923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9172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95000"/>
              </a:lnSpc>
              <a:tabLst/>
            </a:pP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玄宇生</a:t>
            </a:r>
            <a:r>
              <a:rPr sz="1400" kern="0" spc="-20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15801766732</a:t>
            </a:r>
            <a:endParaRPr lang="SimSun" altLang="SimSun" sz="1400" dirty="0"/>
          </a:p>
        </p:txBody>
      </p:sp>
      <p:sp>
        <p:nvSpPr>
          <p:cNvPr id="526" name="textbox 526"/>
          <p:cNvSpPr/>
          <p:nvPr/>
        </p:nvSpPr>
        <p:spPr>
          <a:xfrm>
            <a:off x="3314341" y="8574799"/>
            <a:ext cx="1532255" cy="22987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9729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96000"/>
              </a:lnSpc>
              <a:tabLst/>
            </a:pP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刘</a:t>
            </a:r>
            <a:r>
              <a:rPr sz="1400" kern="0" spc="18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盼</a:t>
            </a:r>
            <a:r>
              <a:rPr sz="1400" kern="0" spc="15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18320020889</a:t>
            </a:r>
            <a:endParaRPr lang="SimSun" altLang="SimSun" sz="1400" dirty="0"/>
          </a:p>
        </p:txBody>
      </p:sp>
      <p:sp>
        <p:nvSpPr>
          <p:cNvPr id="528" name="textbox 528"/>
          <p:cNvSpPr/>
          <p:nvPr/>
        </p:nvSpPr>
        <p:spPr>
          <a:xfrm>
            <a:off x="3714508" y="9807333"/>
            <a:ext cx="135889" cy="12763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4679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74000"/>
              </a:lnSpc>
              <a:tabLst/>
            </a:pPr>
            <a:r>
              <a:rPr sz="900" kern="0" spc="-3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53</a:t>
            </a:r>
            <a:endParaRPr lang="Calibri" altLang="Calibri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54"/>
          <p:cNvSpPr/>
          <p:nvPr/>
        </p:nvSpPr>
        <p:spPr>
          <a:xfrm>
            <a:off x="3164275" y="2600718"/>
            <a:ext cx="3994784" cy="530860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0710"/>
              </a:lnSpc>
              <a:tabLst/>
            </a:pPr>
            <a:endParaRPr lang="Arial" altLang="Arial" sz="100" dirty="0"/>
          </a:p>
          <a:p>
            <a:pPr algn="r" rtl="0" eaLnBrk="0">
              <a:lnSpc>
                <a:spcPct val="93000"/>
              </a:lnSpc>
              <a:tabLst/>
            </a:pP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登录锐竞网址（www.rjmart.cn</a:t>
            </a:r>
            <a:r>
              <a:rPr sz="1400" kern="0" spc="-9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），</a:t>
            </a: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选择商家</a:t>
            </a:r>
            <a:r>
              <a:rPr sz="1400" kern="0" spc="-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注册。</a:t>
            </a:r>
            <a:endParaRPr lang="SimSun" altLang="SimSun" sz="1400" dirty="0"/>
          </a:p>
          <a:p>
            <a:pPr algn="l" rtl="0" eaLnBrk="0">
              <a:lnSpc>
                <a:spcPct val="114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15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15000"/>
              </a:lnSpc>
              <a:tabLst/>
            </a:pPr>
            <a:endParaRPr lang="Arial" altLang="Arial" sz="1000" dirty="0"/>
          </a:p>
          <a:p>
            <a:pPr marL="17145" algn="l" rtl="0" eaLnBrk="0">
              <a:lnSpc>
                <a:spcPct val="84000"/>
              </a:lnSpc>
              <a:spcBef>
                <a:spcPts val="426"/>
              </a:spcBef>
              <a:tabLst/>
            </a:pP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登录供应商管理账号后，在左边信息栏点击“资</a:t>
            </a:r>
            <a:endParaRPr lang="SimSun" altLang="SimSun" sz="1400" dirty="0"/>
          </a:p>
          <a:p>
            <a:pPr marL="13970" indent="635" algn="l" rtl="0" eaLnBrk="0">
              <a:lnSpc>
                <a:spcPct val="193000"/>
              </a:lnSpc>
              <a:spcBef>
                <a:spcPts val="32"/>
              </a:spcBef>
              <a:tabLst/>
            </a:pP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质管理</a:t>
            </a:r>
            <a:r>
              <a:rPr sz="1400" kern="0" spc="-5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”后选择“企业资质</a:t>
            </a:r>
            <a:r>
              <a:rPr sz="1400" kern="0" spc="-5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”，提交相关</a:t>
            </a:r>
            <a:r>
              <a:rPr sz="1400" kern="0" spc="-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资料认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   </a:t>
            </a: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证。</a:t>
            </a:r>
            <a:endParaRPr lang="SimSun" altLang="SimSun" sz="1400" dirty="0"/>
          </a:p>
          <a:p>
            <a:pPr algn="l" rtl="0" eaLnBrk="0">
              <a:lnSpc>
                <a:spcPct val="187000"/>
              </a:lnSpc>
              <a:tabLst/>
            </a:pPr>
            <a:endParaRPr lang="Arial" altLang="Arial" sz="1000" dirty="0"/>
          </a:p>
          <a:p>
            <a:pPr marL="17145" algn="l" rtl="0" eaLnBrk="0">
              <a:lnSpc>
                <a:spcPct val="84000"/>
              </a:lnSpc>
              <a:spcBef>
                <a:spcPts val="425"/>
              </a:spcBef>
              <a:tabLst/>
            </a:pP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登录供应商管理账号后，在左边信息栏点击“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商</a:t>
            </a:r>
            <a:endParaRPr lang="SimSun" altLang="SimSun" sz="1400" dirty="0"/>
          </a:p>
          <a:p>
            <a:pPr marL="12700" indent="15875" algn="l" rtl="0" eaLnBrk="0">
              <a:lnSpc>
                <a:spcPct val="191000"/>
              </a:lnSpc>
              <a:spcBef>
                <a:spcPts val="22"/>
              </a:spcBef>
              <a:tabLst/>
            </a:pP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品管理</a:t>
            </a:r>
            <a:r>
              <a:rPr sz="1400" kern="0" spc="-46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”后选择品牌管理，填写品牌信息提交申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  </a:t>
            </a: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请。</a:t>
            </a:r>
            <a:endParaRPr lang="SimSun" altLang="SimSun" sz="1400" dirty="0"/>
          </a:p>
          <a:p>
            <a:pPr algn="l" rtl="0" eaLnBrk="0">
              <a:lnSpc>
                <a:spcPct val="105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05000"/>
              </a:lnSpc>
              <a:tabLst/>
            </a:pPr>
            <a:endParaRPr lang="Arial" altLang="Arial" sz="1000" dirty="0"/>
          </a:p>
          <a:p>
            <a:pPr marL="17145" algn="l" rtl="0" eaLnBrk="0">
              <a:lnSpc>
                <a:spcPct val="84000"/>
              </a:lnSpc>
              <a:spcBef>
                <a:spcPts val="430"/>
              </a:spcBef>
              <a:tabLst/>
            </a:pP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商家需申请入驻到对应的采购单位之后，对</a:t>
            </a:r>
            <a:r>
              <a:rPr sz="1400" kern="0" spc="-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应单</a:t>
            </a:r>
            <a:endParaRPr lang="SimSun" altLang="SimSun" sz="1400" dirty="0"/>
          </a:p>
          <a:p>
            <a:pPr marL="14604" indent="-635" algn="l" rtl="0" eaLnBrk="0">
              <a:lnSpc>
                <a:spcPct val="188000"/>
              </a:lnSpc>
              <a:spcBef>
                <a:spcPts val="47"/>
              </a:spcBef>
              <a:tabLst/>
            </a:pP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位的采购人才可以查看到商家已上架的商品。商 </a:t>
            </a:r>
            <a:r>
              <a:rPr sz="1400" kern="0" spc="-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 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家后台-账号中心点击“单位管理</a:t>
            </a:r>
            <a:r>
              <a:rPr sz="1400" kern="0" spc="-5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”选择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需要进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   </a:t>
            </a:r>
            <a:r>
              <a:rPr sz="1400" kern="0" spc="-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驻的采购单位点击“申请进驻</a:t>
            </a:r>
            <a:r>
              <a:rPr sz="1400" kern="0" spc="-49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400" kern="0" spc="-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”之后等待医院负   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责人审批通过即可。</a:t>
            </a:r>
            <a:endParaRPr lang="SimSun" altLang="SimSun" sz="1400" dirty="0"/>
          </a:p>
        </p:txBody>
      </p:sp>
      <p:grpSp>
        <p:nvGrpSpPr>
          <p:cNvPr id="2" name="group 2"/>
          <p:cNvGrpSpPr/>
          <p:nvPr/>
        </p:nvGrpSpPr>
        <p:grpSpPr>
          <a:xfrm rot="21600000">
            <a:off x="1201419" y="3703955"/>
            <a:ext cx="1821179" cy="615314"/>
            <a:chOff x="0" y="0"/>
            <a:chExt cx="1821179" cy="615314"/>
          </a:xfrm>
        </p:grpSpPr>
        <p:pic>
          <p:nvPicPr>
            <p:cNvPr id="56" name="picture 5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600000">
              <a:off x="0" y="0"/>
              <a:ext cx="1821179" cy="615314"/>
            </a:xfrm>
            <a:prstGeom prst="rect">
              <a:avLst/>
            </a:prstGeom>
          </p:spPr>
        </p:pic>
        <p:sp>
          <p:nvSpPr>
            <p:cNvPr id="58" name="textbox 58"/>
            <p:cNvSpPr/>
            <p:nvPr/>
          </p:nvSpPr>
          <p:spPr>
            <a:xfrm>
              <a:off x="-12700" y="-12700"/>
              <a:ext cx="1846579" cy="671830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49000"/>
                </a:lnSpc>
                <a:tabLst/>
              </a:pPr>
              <a:endParaRPr lang="Arial" altLang="Arial" sz="1000" dirty="0"/>
            </a:p>
            <a:p>
              <a:pPr marL="472440" algn="l" rtl="0" eaLnBrk="0">
                <a:lnSpc>
                  <a:spcPct val="100000"/>
                </a:lnSpc>
                <a:spcBef>
                  <a:spcPts val="6"/>
                </a:spcBef>
                <a:tabLst/>
              </a:pPr>
              <a:r>
                <a:rPr sz="1700" kern="0" spc="60" dirty="0">
                  <a:solidFill>
                    <a:srgbClr val="000000">
                      <a:alpha val="100000"/>
                    </a:srgbClr>
                  </a:solidFill>
                  <a:latin typeface="SimSun"/>
                  <a:ea typeface="SimSun"/>
                  <a:cs typeface="SimSun"/>
                </a:rPr>
                <a:t>资质认证</a:t>
              </a:r>
              <a:endParaRPr lang="SimSun" altLang="SimSun" sz="1700" dirty="0"/>
            </a:p>
          </p:txBody>
        </p:sp>
      </p:grpSp>
      <p:grpSp>
        <p:nvGrpSpPr>
          <p:cNvPr id="4" name="group 4"/>
          <p:cNvGrpSpPr/>
          <p:nvPr/>
        </p:nvGrpSpPr>
        <p:grpSpPr>
          <a:xfrm rot="21600000">
            <a:off x="1201419" y="4939029"/>
            <a:ext cx="1821179" cy="615314"/>
            <a:chOff x="0" y="0"/>
            <a:chExt cx="1821179" cy="615314"/>
          </a:xfrm>
        </p:grpSpPr>
        <p:pic>
          <p:nvPicPr>
            <p:cNvPr id="60" name="picture 6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600000">
              <a:off x="0" y="0"/>
              <a:ext cx="1821179" cy="615314"/>
            </a:xfrm>
            <a:prstGeom prst="rect">
              <a:avLst/>
            </a:prstGeom>
          </p:spPr>
        </p:pic>
        <p:sp>
          <p:nvSpPr>
            <p:cNvPr id="62" name="textbox 62"/>
            <p:cNvSpPr/>
            <p:nvPr/>
          </p:nvSpPr>
          <p:spPr>
            <a:xfrm>
              <a:off x="-12700" y="-12700"/>
              <a:ext cx="1846579" cy="671194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41000"/>
                </a:lnSpc>
                <a:tabLst/>
              </a:pPr>
              <a:endParaRPr lang="Arial" altLang="Arial" sz="1000" dirty="0"/>
            </a:p>
            <a:p>
              <a:pPr marL="518159" algn="l" rtl="0" eaLnBrk="0">
                <a:lnSpc>
                  <a:spcPct val="100000"/>
                </a:lnSpc>
                <a:spcBef>
                  <a:spcPts val="7"/>
                </a:spcBef>
                <a:tabLst/>
              </a:pPr>
              <a:r>
                <a:rPr sz="1700" kern="0" spc="40" dirty="0">
                  <a:solidFill>
                    <a:srgbClr val="000000">
                      <a:alpha val="100000"/>
                    </a:srgbClr>
                  </a:solidFill>
                  <a:latin typeface="SimSun"/>
                  <a:ea typeface="SimSun"/>
                  <a:cs typeface="SimSun"/>
                </a:rPr>
                <a:t>品牌申请</a:t>
              </a:r>
              <a:endParaRPr lang="SimSun" altLang="SimSun" sz="1700" dirty="0"/>
            </a:p>
          </p:txBody>
        </p:sp>
      </p:grpSp>
      <p:grpSp>
        <p:nvGrpSpPr>
          <p:cNvPr id="6" name="group 6"/>
          <p:cNvGrpSpPr/>
          <p:nvPr/>
        </p:nvGrpSpPr>
        <p:grpSpPr>
          <a:xfrm rot="21600000">
            <a:off x="1201419" y="6174104"/>
            <a:ext cx="1821179" cy="615314"/>
            <a:chOff x="0" y="0"/>
            <a:chExt cx="1821179" cy="615314"/>
          </a:xfrm>
        </p:grpSpPr>
        <p:pic>
          <p:nvPicPr>
            <p:cNvPr id="64" name="picture 6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1600000">
              <a:off x="0" y="0"/>
              <a:ext cx="1821179" cy="615314"/>
            </a:xfrm>
            <a:prstGeom prst="rect">
              <a:avLst/>
            </a:prstGeom>
          </p:spPr>
        </p:pic>
        <p:sp>
          <p:nvSpPr>
            <p:cNvPr id="66" name="rect"/>
            <p:cNvSpPr/>
            <p:nvPr/>
          </p:nvSpPr>
          <p:spPr>
            <a:xfrm>
              <a:off x="6350" y="5715"/>
              <a:ext cx="1808479" cy="603503"/>
            </a:xfrm>
            <a:prstGeom prst="rect">
              <a:avLst/>
            </a:prstGeom>
            <a:solidFill>
              <a:srgbClr val="DAE3F5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68" name="textbox 68"/>
            <p:cNvSpPr/>
            <p:nvPr/>
          </p:nvSpPr>
          <p:spPr>
            <a:xfrm>
              <a:off x="489788" y="179793"/>
              <a:ext cx="929639" cy="285115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83623"/>
                </a:lnSpc>
                <a:tabLst/>
              </a:pPr>
              <a:endParaRPr lang="Arial" altLang="Arial" sz="100" dirty="0"/>
            </a:p>
            <a:p>
              <a:pPr marL="12700" algn="l" rtl="0" eaLnBrk="0">
                <a:lnSpc>
                  <a:spcPct val="100000"/>
                </a:lnSpc>
                <a:tabLst/>
              </a:pPr>
              <a:r>
                <a:rPr sz="1700" kern="0" spc="70" dirty="0">
                  <a:solidFill>
                    <a:srgbClr val="000000">
                      <a:alpha val="100000"/>
                    </a:srgbClr>
                  </a:solidFill>
                  <a:latin typeface="SimSun"/>
                  <a:ea typeface="SimSun"/>
                  <a:cs typeface="SimSun"/>
                </a:rPr>
                <a:t>单位进驻</a:t>
              </a:r>
              <a:endParaRPr lang="SimSun" altLang="SimSun" sz="1700" dirty="0"/>
            </a:p>
          </p:txBody>
        </p:sp>
      </p:grpSp>
      <p:grpSp>
        <p:nvGrpSpPr>
          <p:cNvPr id="8" name="group 8"/>
          <p:cNvGrpSpPr/>
          <p:nvPr/>
        </p:nvGrpSpPr>
        <p:grpSpPr>
          <a:xfrm rot="21600000">
            <a:off x="1201419" y="2468880"/>
            <a:ext cx="1821179" cy="615314"/>
            <a:chOff x="0" y="0"/>
            <a:chExt cx="1821179" cy="615314"/>
          </a:xfrm>
        </p:grpSpPr>
        <p:pic>
          <p:nvPicPr>
            <p:cNvPr id="70" name="picture 7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21600000">
              <a:off x="0" y="0"/>
              <a:ext cx="1821179" cy="615314"/>
            </a:xfrm>
            <a:prstGeom prst="rect">
              <a:avLst/>
            </a:prstGeom>
          </p:spPr>
        </p:pic>
        <p:sp>
          <p:nvSpPr>
            <p:cNvPr id="72" name="textbox 72"/>
            <p:cNvSpPr/>
            <p:nvPr/>
          </p:nvSpPr>
          <p:spPr>
            <a:xfrm>
              <a:off x="-12700" y="-12700"/>
              <a:ext cx="1846579" cy="672465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41000"/>
                </a:lnSpc>
                <a:tabLst/>
              </a:pPr>
              <a:endParaRPr lang="Arial" altLang="Arial" sz="1000" dirty="0"/>
            </a:p>
            <a:p>
              <a:pPr marL="502919" algn="l" rtl="0" eaLnBrk="0">
                <a:lnSpc>
                  <a:spcPct val="100000"/>
                </a:lnSpc>
                <a:spcBef>
                  <a:spcPts val="6"/>
                </a:spcBef>
                <a:tabLst/>
              </a:pPr>
              <a:r>
                <a:rPr sz="1700" kern="0" spc="70" dirty="0">
                  <a:solidFill>
                    <a:srgbClr val="000000">
                      <a:alpha val="100000"/>
                    </a:srgbClr>
                  </a:solidFill>
                  <a:latin typeface="SimSun"/>
                  <a:ea typeface="SimSun"/>
                  <a:cs typeface="SimSun"/>
                </a:rPr>
                <a:t>账号注册</a:t>
              </a:r>
              <a:endParaRPr lang="SimSun" altLang="SimSun" sz="1700" dirty="0"/>
            </a:p>
          </p:txBody>
        </p:sp>
      </p:grpSp>
      <p:sp>
        <p:nvSpPr>
          <p:cNvPr id="74" name="textbox 74"/>
          <p:cNvSpPr/>
          <p:nvPr/>
        </p:nvSpPr>
        <p:spPr>
          <a:xfrm>
            <a:off x="1140113" y="1187958"/>
            <a:ext cx="1443989" cy="80264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0056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95000"/>
              </a:lnSpc>
              <a:tabLst/>
            </a:pPr>
            <a:r>
              <a:rPr sz="1400" kern="0" spc="-10" dirty="0">
                <a:ln w="5103" cap="flat" cmpd="sng">
                  <a:solidFill>
                    <a:srgbClr val="000000">
                      <a:alpha val="100000"/>
                    </a:srgbClr>
                  </a:solidFill>
                  <a:prstDash val="solid"/>
                  <a:bevel/>
                </a:ln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二、供应商入驻</a:t>
            </a:r>
            <a:endParaRPr lang="SimSun" altLang="SimSun" sz="1400" dirty="0"/>
          </a:p>
          <a:p>
            <a:pPr algn="l" rtl="0" eaLnBrk="0">
              <a:lnSpc>
                <a:spcPct val="104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05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16000"/>
              </a:lnSpc>
              <a:tabLst/>
            </a:pPr>
            <a:endParaRPr lang="Arial" altLang="Arial" sz="300" dirty="0"/>
          </a:p>
          <a:p>
            <a:pPr marL="22859" algn="l" rtl="0" eaLnBrk="0">
              <a:lnSpc>
                <a:spcPct val="95000"/>
              </a:lnSpc>
              <a:spcBef>
                <a:spcPts val="3"/>
              </a:spcBef>
              <a:tabLst/>
            </a:pPr>
            <a:r>
              <a:rPr sz="1400" kern="0" spc="-20" dirty="0">
                <a:ln w="5103" cap="flat" cmpd="sng">
                  <a:solidFill>
                    <a:srgbClr val="000000">
                      <a:alpha val="100000"/>
                    </a:srgbClr>
                  </a:solidFill>
                  <a:prstDash val="solid"/>
                  <a:bevel/>
                </a:ln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1.供应商注册流程</a:t>
            </a:r>
            <a:endParaRPr lang="SimSun" altLang="SimSun" sz="1400" dirty="0"/>
          </a:p>
        </p:txBody>
      </p:sp>
      <p:pic>
        <p:nvPicPr>
          <p:cNvPr id="76" name="picture 7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2007781" y="5630544"/>
            <a:ext cx="215442" cy="399503"/>
          </a:xfrm>
          <a:prstGeom prst="rect">
            <a:avLst/>
          </a:prstGeom>
        </p:spPr>
      </p:pic>
      <p:pic>
        <p:nvPicPr>
          <p:cNvPr id="78" name="picture 7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2010956" y="3195955"/>
            <a:ext cx="215442" cy="399503"/>
          </a:xfrm>
          <a:prstGeom prst="rect">
            <a:avLst/>
          </a:prstGeom>
        </p:spPr>
      </p:pic>
      <p:pic>
        <p:nvPicPr>
          <p:cNvPr id="80" name="picture 8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2007781" y="4363720"/>
            <a:ext cx="215442" cy="399503"/>
          </a:xfrm>
          <a:prstGeom prst="rect">
            <a:avLst/>
          </a:prstGeom>
        </p:spPr>
      </p:pic>
      <p:sp>
        <p:nvSpPr>
          <p:cNvPr id="82" name="textbox 82"/>
          <p:cNvSpPr/>
          <p:nvPr/>
        </p:nvSpPr>
        <p:spPr>
          <a:xfrm>
            <a:off x="3743464" y="9808477"/>
            <a:ext cx="78105" cy="12636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6178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73000"/>
              </a:lnSpc>
              <a:tabLst/>
            </a:pP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5</a:t>
            </a:r>
            <a:endParaRPr lang="Calibri" altLang="Calibri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4" name="table 84"/>
          <p:cNvGraphicFramePr>
            <a:graphicFrameLocks noGrp="1"/>
          </p:cNvGraphicFramePr>
          <p:nvPr/>
        </p:nvGraphicFramePr>
        <p:xfrm>
          <a:off x="1142619" y="6824091"/>
          <a:ext cx="5285740" cy="2868929"/>
        </p:xfrm>
        <a:graphic>
          <a:graphicData uri="http://schemas.openxmlformats.org/drawingml/2006/table">
            <a:tbl>
              <a:tblPr/>
              <a:tblGrid>
                <a:gridCol w="5285740"/>
              </a:tblGrid>
              <a:tr h="286257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86" name="picture 8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152143" y="6833616"/>
            <a:ext cx="5266944" cy="2849879"/>
          </a:xfrm>
          <a:prstGeom prst="rect">
            <a:avLst/>
          </a:prstGeom>
        </p:spPr>
      </p:pic>
      <p:graphicFrame>
        <p:nvGraphicFramePr>
          <p:cNvPr id="88" name="table 88"/>
          <p:cNvGraphicFramePr>
            <a:graphicFrameLocks noGrp="1"/>
          </p:cNvGraphicFramePr>
          <p:nvPr/>
        </p:nvGraphicFramePr>
        <p:xfrm>
          <a:off x="1142619" y="2297810"/>
          <a:ext cx="5285740" cy="2341245"/>
        </p:xfrm>
        <a:graphic>
          <a:graphicData uri="http://schemas.openxmlformats.org/drawingml/2006/table">
            <a:tbl>
              <a:tblPr/>
              <a:tblGrid>
                <a:gridCol w="5285740"/>
              </a:tblGrid>
              <a:tr h="233489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90" name="picture 9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152143" y="2307335"/>
            <a:ext cx="5266944" cy="2322576"/>
          </a:xfrm>
          <a:prstGeom prst="rect">
            <a:avLst/>
          </a:prstGeom>
        </p:spPr>
      </p:pic>
      <p:sp>
        <p:nvSpPr>
          <p:cNvPr id="92" name="textbox 92"/>
          <p:cNvSpPr/>
          <p:nvPr/>
        </p:nvSpPr>
        <p:spPr>
          <a:xfrm>
            <a:off x="1140827" y="4932439"/>
            <a:ext cx="5260975" cy="159575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9172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95000"/>
              </a:lnSpc>
              <a:tabLst/>
            </a:pPr>
            <a:r>
              <a:rPr sz="1400" kern="0" spc="-20" dirty="0">
                <a:ln w="5103" cap="flat" cmpd="sng">
                  <a:solidFill>
                    <a:srgbClr val="000000">
                      <a:alpha val="100000"/>
                    </a:srgbClr>
                  </a:solidFill>
                  <a:prstDash val="solid"/>
                  <a:bevel/>
                </a:ln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3.进驻单位</a:t>
            </a:r>
            <a:endParaRPr lang="SimSun" altLang="SimSun" sz="1400" dirty="0"/>
          </a:p>
          <a:p>
            <a:pPr algn="l" rtl="0" eaLnBrk="0">
              <a:lnSpc>
                <a:spcPct val="103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04000"/>
              </a:lnSpc>
              <a:tabLst/>
            </a:pPr>
            <a:endParaRPr lang="Arial" altLang="Arial" sz="1000" dirty="0"/>
          </a:p>
          <a:p>
            <a:pPr marL="24129" algn="l" rtl="0" eaLnBrk="0">
              <a:lnSpc>
                <a:spcPct val="84000"/>
              </a:lnSpc>
              <a:spcBef>
                <a:spcPts val="430"/>
              </a:spcBef>
              <a:tabLst/>
            </a:pP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•在【账号中心】【单位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管理】，进入单位管理页面，选择需要进驻</a:t>
            </a:r>
            <a:endParaRPr lang="SimSun" altLang="SimSun" sz="1400" dirty="0"/>
          </a:p>
          <a:p>
            <a:pPr marL="12700" indent="10795" algn="l" rtl="0" eaLnBrk="0">
              <a:lnSpc>
                <a:spcPct val="191000"/>
              </a:lnSpc>
              <a:spcBef>
                <a:spcPts val="17"/>
              </a:spcBef>
              <a:tabLst/>
            </a:pP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的医院点击“</a:t>
            </a:r>
            <a:r>
              <a:rPr sz="1400" kern="0" spc="-47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申请进驻</a:t>
            </a:r>
            <a:r>
              <a:rPr sz="1400" kern="0" spc="-5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”,进行单位入驻考试，考试通过后，点击提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交入驻申请后等待单位负责人审批通过商品便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能在该单位销售了。</a:t>
            </a:r>
            <a:endParaRPr lang="SimSun" altLang="SimSun" sz="1400" dirty="0"/>
          </a:p>
        </p:txBody>
      </p:sp>
      <p:sp>
        <p:nvSpPr>
          <p:cNvPr id="94" name="textbox 94"/>
          <p:cNvSpPr/>
          <p:nvPr/>
        </p:nvSpPr>
        <p:spPr>
          <a:xfrm>
            <a:off x="1136545" y="1011187"/>
            <a:ext cx="5293995" cy="117348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4614"/>
              </a:lnSpc>
              <a:tabLst/>
            </a:pPr>
            <a:endParaRPr lang="Arial" altLang="Arial" sz="100" dirty="0"/>
          </a:p>
          <a:p>
            <a:pPr marL="15240" algn="l" rtl="0" eaLnBrk="0">
              <a:lnSpc>
                <a:spcPct val="95000"/>
              </a:lnSpc>
              <a:tabLst/>
            </a:pPr>
            <a:r>
              <a:rPr sz="1400" kern="0" spc="-20" dirty="0">
                <a:ln w="5103" cap="flat" cmpd="sng">
                  <a:solidFill>
                    <a:srgbClr val="000000">
                      <a:alpha val="100000"/>
                    </a:srgbClr>
                  </a:solidFill>
                  <a:prstDash val="solid"/>
                  <a:bevel/>
                </a:ln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2.认证品牌</a:t>
            </a:r>
            <a:endParaRPr lang="SimSun" altLang="SimSun" sz="1400" dirty="0"/>
          </a:p>
          <a:p>
            <a:pPr algn="l" rtl="0" eaLnBrk="0">
              <a:lnSpc>
                <a:spcPct val="103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04000"/>
              </a:lnSpc>
              <a:tabLst/>
            </a:pPr>
            <a:endParaRPr lang="Arial" altLang="Arial" sz="1000" dirty="0"/>
          </a:p>
          <a:p>
            <a:pPr marL="28575" algn="l" rtl="0" eaLnBrk="0">
              <a:lnSpc>
                <a:spcPct val="84000"/>
              </a:lnSpc>
              <a:spcBef>
                <a:spcPts val="423"/>
              </a:spcBef>
              <a:tabLst/>
            </a:pP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•在【商品管理】，【品牌管理】点击新增品牌认证，根据认证类型</a:t>
            </a:r>
            <a:endParaRPr lang="SimSun" altLang="SimSun" sz="1400" dirty="0"/>
          </a:p>
          <a:p>
            <a:pPr marL="12700" algn="l" rtl="0" eaLnBrk="0">
              <a:lnSpc>
                <a:spcPts val="3120"/>
              </a:lnSpc>
              <a:tabLst/>
            </a:pP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选择生产厂家或代理品牌。</a:t>
            </a:r>
            <a:endParaRPr lang="SimSun" altLang="SimSun" sz="1400" dirty="0"/>
          </a:p>
        </p:txBody>
      </p:sp>
      <p:sp>
        <p:nvSpPr>
          <p:cNvPr id="96" name="textbox 96"/>
          <p:cNvSpPr/>
          <p:nvPr/>
        </p:nvSpPr>
        <p:spPr>
          <a:xfrm>
            <a:off x="3743807" y="9807333"/>
            <a:ext cx="77469" cy="12763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4679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74000"/>
              </a:lnSpc>
              <a:tabLst/>
            </a:pP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6</a:t>
            </a:r>
            <a:endParaRPr lang="Calibri" altLang="Calibri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8" name="table 98"/>
          <p:cNvGraphicFramePr>
            <a:graphicFrameLocks noGrp="1"/>
          </p:cNvGraphicFramePr>
          <p:nvPr/>
        </p:nvGraphicFramePr>
        <p:xfrm>
          <a:off x="1142619" y="6200775"/>
          <a:ext cx="5284470" cy="2893060"/>
        </p:xfrm>
        <a:graphic>
          <a:graphicData uri="http://schemas.openxmlformats.org/drawingml/2006/table">
            <a:tbl>
              <a:tblPr/>
              <a:tblGrid>
                <a:gridCol w="5284470"/>
              </a:tblGrid>
              <a:tr h="288671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0" name="picture 10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152143" y="6210300"/>
            <a:ext cx="5265420" cy="2874264"/>
          </a:xfrm>
          <a:prstGeom prst="rect">
            <a:avLst/>
          </a:prstGeom>
        </p:spPr>
      </p:pic>
      <p:graphicFrame>
        <p:nvGraphicFramePr>
          <p:cNvPr id="102" name="table 102"/>
          <p:cNvGraphicFramePr>
            <a:graphicFrameLocks noGrp="1"/>
          </p:cNvGraphicFramePr>
          <p:nvPr/>
        </p:nvGraphicFramePr>
        <p:xfrm>
          <a:off x="1142619" y="3091815"/>
          <a:ext cx="5292090" cy="1460500"/>
        </p:xfrm>
        <a:graphic>
          <a:graphicData uri="http://schemas.openxmlformats.org/drawingml/2006/table">
            <a:tbl>
              <a:tblPr/>
              <a:tblGrid>
                <a:gridCol w="5292090"/>
              </a:tblGrid>
              <a:tr h="145415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4" name="picture 10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152143" y="3101340"/>
            <a:ext cx="5273040" cy="1441703"/>
          </a:xfrm>
          <a:prstGeom prst="rect">
            <a:avLst/>
          </a:prstGeom>
        </p:spPr>
      </p:pic>
      <p:sp>
        <p:nvSpPr>
          <p:cNvPr id="106" name="textbox 106"/>
          <p:cNvSpPr/>
          <p:nvPr/>
        </p:nvSpPr>
        <p:spPr>
          <a:xfrm>
            <a:off x="1137258" y="1011187"/>
            <a:ext cx="3841115" cy="195008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9729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96000"/>
              </a:lnSpc>
              <a:tabLst/>
            </a:pPr>
            <a:r>
              <a:rPr sz="1400" kern="0" spc="-10" dirty="0">
                <a:ln w="5103" cap="flat" cmpd="sng">
                  <a:solidFill>
                    <a:srgbClr val="000000">
                      <a:alpha val="100000"/>
                    </a:srgbClr>
                  </a:solidFill>
                  <a:prstDash val="solid"/>
                  <a:bevel/>
                </a:ln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三、店铺设置</a:t>
            </a:r>
            <a:endParaRPr lang="SimSun" altLang="SimSun" sz="1400" dirty="0"/>
          </a:p>
          <a:p>
            <a:pPr algn="l" rtl="0" eaLnBrk="0">
              <a:lnSpc>
                <a:spcPct val="103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03000"/>
              </a:lnSpc>
              <a:tabLst/>
            </a:pPr>
            <a:endParaRPr lang="Arial" altLang="Arial" sz="1000" dirty="0"/>
          </a:p>
          <a:p>
            <a:pPr marL="25400" algn="l" rtl="0" eaLnBrk="0">
              <a:lnSpc>
                <a:spcPct val="96000"/>
              </a:lnSpc>
              <a:spcBef>
                <a:spcPts val="427"/>
              </a:spcBef>
              <a:tabLst/>
            </a:pPr>
            <a:r>
              <a:rPr sz="1400" kern="0" spc="-20" dirty="0">
                <a:ln w="5103" cap="flat" cmpd="sng">
                  <a:solidFill>
                    <a:srgbClr val="000000">
                      <a:alpha val="100000"/>
                    </a:srgbClr>
                  </a:solidFill>
                  <a:prstDash val="solid"/>
                  <a:bevel/>
                </a:ln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1.店铺联系方式设置</a:t>
            </a:r>
            <a:endParaRPr lang="SimSun" altLang="SimSun" sz="1400" dirty="0"/>
          </a:p>
          <a:p>
            <a:pPr algn="l" rtl="0" eaLnBrk="0">
              <a:lnSpc>
                <a:spcPct val="103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04000"/>
              </a:lnSpc>
              <a:tabLst/>
            </a:pPr>
            <a:endParaRPr lang="Arial" altLang="Arial" sz="1000" dirty="0"/>
          </a:p>
          <a:p>
            <a:pPr marL="25400" algn="l" rtl="0" eaLnBrk="0">
              <a:lnSpc>
                <a:spcPct val="95000"/>
              </a:lnSpc>
              <a:spcBef>
                <a:spcPts val="428"/>
              </a:spcBef>
              <a:tabLst/>
            </a:pPr>
            <a:r>
              <a:rPr sz="1400" kern="0" spc="-10" dirty="0">
                <a:ln w="5103" cap="flat" cmpd="sng">
                  <a:solidFill>
                    <a:srgbClr val="000000">
                      <a:alpha val="100000"/>
                    </a:srgbClr>
                  </a:solidFill>
                  <a:prstDash val="solid"/>
                  <a:bevel/>
                </a:ln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1.1</a:t>
            </a:r>
            <a:r>
              <a:rPr sz="1400" kern="0" spc="-28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400" kern="0" spc="-10" dirty="0">
                <a:ln w="5103" cap="flat" cmpd="sng">
                  <a:solidFill>
                    <a:srgbClr val="000000">
                      <a:alpha val="100000"/>
                    </a:srgbClr>
                  </a:solidFill>
                  <a:prstDash val="solid"/>
                  <a:bevel/>
                </a:ln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设置店铺默认</a:t>
            </a:r>
            <a:r>
              <a:rPr sz="1400" kern="0" spc="-20" dirty="0">
                <a:ln w="5103" cap="flat" cmpd="sng">
                  <a:solidFill>
                    <a:srgbClr val="000000">
                      <a:alpha val="100000"/>
                    </a:srgbClr>
                  </a:solidFill>
                  <a:prstDash val="solid"/>
                  <a:bevel/>
                </a:ln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联系方式</a:t>
            </a:r>
            <a:endParaRPr lang="SimSun" altLang="SimSun" sz="1400" dirty="0"/>
          </a:p>
          <a:p>
            <a:pPr algn="l" rtl="0" eaLnBrk="0">
              <a:lnSpc>
                <a:spcPct val="104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05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16000"/>
              </a:lnSpc>
              <a:tabLst/>
            </a:pPr>
            <a:endParaRPr lang="Arial" altLang="Arial" sz="300" dirty="0"/>
          </a:p>
          <a:p>
            <a:pPr marL="15875" algn="l" rtl="0" eaLnBrk="0">
              <a:lnSpc>
                <a:spcPct val="95000"/>
              </a:lnSpc>
              <a:spcBef>
                <a:spcPts val="3"/>
              </a:spcBef>
              <a:tabLst/>
            </a:pP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商家中心-店铺管理-店铺基本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设置-默认联系方式</a:t>
            </a:r>
            <a:endParaRPr lang="SimSun" altLang="SimSun" sz="1400" dirty="0"/>
          </a:p>
        </p:txBody>
      </p:sp>
      <p:sp>
        <p:nvSpPr>
          <p:cNvPr id="108" name="textbox 108"/>
          <p:cNvSpPr/>
          <p:nvPr/>
        </p:nvSpPr>
        <p:spPr>
          <a:xfrm>
            <a:off x="1136545" y="4891278"/>
            <a:ext cx="5293995" cy="117475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9172"/>
              </a:lnSpc>
              <a:tabLst/>
            </a:pPr>
            <a:endParaRPr lang="Arial" altLang="Arial" sz="100" dirty="0"/>
          </a:p>
          <a:p>
            <a:pPr marL="26034" algn="l" rtl="0" eaLnBrk="0">
              <a:lnSpc>
                <a:spcPct val="95000"/>
              </a:lnSpc>
              <a:tabLst/>
            </a:pPr>
            <a:r>
              <a:rPr sz="1400" kern="0" spc="-20" dirty="0">
                <a:ln w="5103" cap="flat" cmpd="sng">
                  <a:solidFill>
                    <a:srgbClr val="000000">
                      <a:alpha val="100000"/>
                    </a:srgbClr>
                  </a:solidFill>
                  <a:prstDash val="solid"/>
                  <a:bevel/>
                </a:ln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1.2</a:t>
            </a:r>
            <a:r>
              <a:rPr sz="1400" kern="0" spc="-2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400" kern="0" spc="-20" dirty="0">
                <a:ln w="5103" cap="flat" cmpd="sng">
                  <a:solidFill>
                    <a:srgbClr val="000000">
                      <a:alpha val="100000"/>
                    </a:srgbClr>
                  </a:solidFill>
                  <a:prstDash val="solid"/>
                  <a:bevel/>
                </a:ln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设置单位指定联系人</a:t>
            </a:r>
            <a:endParaRPr lang="SimSun" altLang="SimSun" sz="1400" dirty="0"/>
          </a:p>
          <a:p>
            <a:pPr algn="l" rtl="0" eaLnBrk="0">
              <a:lnSpc>
                <a:spcPct val="103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04000"/>
              </a:lnSpc>
              <a:tabLst/>
            </a:pPr>
            <a:endParaRPr lang="Arial" altLang="Arial" sz="1000" dirty="0"/>
          </a:p>
          <a:p>
            <a:pPr algn="r" rtl="0" eaLnBrk="0">
              <a:lnSpc>
                <a:spcPct val="84000"/>
              </a:lnSpc>
              <a:spcBef>
                <a:spcPts val="430"/>
              </a:spcBef>
              <a:tabLst/>
            </a:pP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商家中心-账号中心-单位管理中，选择对应的单位点击查看详情；</a:t>
            </a:r>
            <a:r>
              <a:rPr sz="1400" kern="0" spc="-34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点</a:t>
            </a:r>
            <a:endParaRPr lang="SimSun" altLang="SimSun" sz="1400" dirty="0"/>
          </a:p>
          <a:p>
            <a:pPr marL="12700" algn="l" rtl="0" eaLnBrk="0">
              <a:lnSpc>
                <a:spcPts val="3120"/>
              </a:lnSpc>
              <a:tabLst/>
            </a:pP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击“编辑</a:t>
            </a:r>
            <a:r>
              <a:rPr sz="1400" kern="0" spc="-48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”</a:t>
            </a:r>
            <a:endParaRPr lang="SimSun" altLang="SimSun" sz="1400" dirty="0"/>
          </a:p>
        </p:txBody>
      </p:sp>
      <p:sp>
        <p:nvSpPr>
          <p:cNvPr id="110" name="textbox 110"/>
          <p:cNvSpPr/>
          <p:nvPr/>
        </p:nvSpPr>
        <p:spPr>
          <a:xfrm>
            <a:off x="1150463" y="9408427"/>
            <a:ext cx="2459354" cy="22923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9172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95000"/>
              </a:lnSpc>
              <a:tabLst/>
            </a:pPr>
            <a:r>
              <a:rPr sz="1400" kern="0" spc="-10" dirty="0">
                <a:ln w="5103" cap="flat" cmpd="sng">
                  <a:solidFill>
                    <a:srgbClr val="000000">
                      <a:alpha val="100000"/>
                    </a:srgbClr>
                  </a:solidFill>
                  <a:prstDash val="solid"/>
                  <a:bevel/>
                </a:ln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1.3</a:t>
            </a:r>
            <a:r>
              <a:rPr sz="1400" kern="0" spc="-3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400" kern="0" spc="-10" dirty="0">
                <a:ln w="5103" cap="flat" cmpd="sng">
                  <a:solidFill>
                    <a:srgbClr val="000000">
                      <a:alpha val="100000"/>
                    </a:srgbClr>
                  </a:solidFill>
                  <a:prstDash val="solid"/>
                  <a:bevel/>
                </a:ln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批量设置单位商家联系方式</a:t>
            </a:r>
            <a:endParaRPr lang="SimSun" altLang="SimSun" sz="1400" dirty="0"/>
          </a:p>
        </p:txBody>
      </p:sp>
      <p:sp>
        <p:nvSpPr>
          <p:cNvPr id="112" name="textbox 112"/>
          <p:cNvSpPr/>
          <p:nvPr/>
        </p:nvSpPr>
        <p:spPr>
          <a:xfrm>
            <a:off x="3743350" y="9808477"/>
            <a:ext cx="78105" cy="12636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6439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73000"/>
              </a:lnSpc>
              <a:tabLst/>
            </a:pP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7</a:t>
            </a:r>
            <a:endParaRPr lang="Calibri" altLang="Calibri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4" name="table 114"/>
          <p:cNvGraphicFramePr>
            <a:graphicFrameLocks noGrp="1"/>
          </p:cNvGraphicFramePr>
          <p:nvPr/>
        </p:nvGraphicFramePr>
        <p:xfrm>
          <a:off x="1142619" y="6769227"/>
          <a:ext cx="5284470" cy="2505710"/>
        </p:xfrm>
        <a:graphic>
          <a:graphicData uri="http://schemas.openxmlformats.org/drawingml/2006/table">
            <a:tbl>
              <a:tblPr/>
              <a:tblGrid>
                <a:gridCol w="5284470"/>
              </a:tblGrid>
              <a:tr h="249936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16" name="picture 1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152143" y="6778752"/>
            <a:ext cx="5265420" cy="2487167"/>
          </a:xfrm>
          <a:prstGeom prst="rect">
            <a:avLst/>
          </a:prstGeom>
        </p:spPr>
      </p:pic>
      <p:graphicFrame>
        <p:nvGraphicFramePr>
          <p:cNvPr id="118" name="table 118"/>
          <p:cNvGraphicFramePr>
            <a:graphicFrameLocks noGrp="1"/>
          </p:cNvGraphicFramePr>
          <p:nvPr/>
        </p:nvGraphicFramePr>
        <p:xfrm>
          <a:off x="1133475" y="1765934"/>
          <a:ext cx="5285740" cy="2062480"/>
        </p:xfrm>
        <a:graphic>
          <a:graphicData uri="http://schemas.openxmlformats.org/drawingml/2006/table">
            <a:tbl>
              <a:tblPr/>
              <a:tblGrid>
                <a:gridCol w="5285740"/>
              </a:tblGrid>
              <a:tr h="205613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20" name="picture 1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143000" y="1775459"/>
            <a:ext cx="5266944" cy="2043683"/>
          </a:xfrm>
          <a:prstGeom prst="rect">
            <a:avLst/>
          </a:prstGeom>
        </p:spPr>
      </p:pic>
      <p:sp>
        <p:nvSpPr>
          <p:cNvPr id="122" name="textbox 122"/>
          <p:cNvSpPr/>
          <p:nvPr/>
        </p:nvSpPr>
        <p:spPr>
          <a:xfrm>
            <a:off x="1139400" y="4159758"/>
            <a:ext cx="5291454" cy="208343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9501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94000"/>
              </a:lnSpc>
              <a:tabLst/>
            </a:pPr>
            <a:r>
              <a:rPr sz="1400" kern="0" spc="-10" dirty="0">
                <a:ln w="5103" cap="flat" cmpd="sng">
                  <a:solidFill>
                    <a:srgbClr val="000000">
                      <a:alpha val="100000"/>
                    </a:srgbClr>
                  </a:solidFill>
                  <a:prstDash val="solid"/>
                  <a:bevel/>
                </a:ln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2.店铺内页面广告设置</a:t>
            </a:r>
            <a:endParaRPr lang="SimSun" altLang="SimSun" sz="1400" dirty="0"/>
          </a:p>
          <a:p>
            <a:pPr algn="l" rtl="0" eaLnBrk="0">
              <a:lnSpc>
                <a:spcPct val="104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05000"/>
              </a:lnSpc>
              <a:tabLst/>
            </a:pPr>
            <a:endParaRPr lang="Arial" altLang="Arial" sz="1000" dirty="0"/>
          </a:p>
          <a:p>
            <a:pPr marL="25400" algn="l" rtl="0" eaLnBrk="0">
              <a:lnSpc>
                <a:spcPct val="84000"/>
              </a:lnSpc>
              <a:spcBef>
                <a:spcPts val="422"/>
              </a:spcBef>
              <a:tabLst/>
            </a:pP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•商家根据业务情况，设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置店铺广告、运费、公告通知、优惠等等。</a:t>
            </a:r>
            <a:endParaRPr lang="SimSun" altLang="SimSun" sz="1400" dirty="0"/>
          </a:p>
          <a:p>
            <a:pPr marL="27305" indent="-1905" algn="l" rtl="0" eaLnBrk="0">
              <a:lnSpc>
                <a:spcPct val="191000"/>
              </a:lnSpc>
              <a:spcBef>
                <a:spcPts val="6"/>
              </a:spcBef>
              <a:tabLst/>
            </a:pP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•左侧工作栏【店铺</a:t>
            </a: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管理】&gt;店铺广告设置，点击“新建广告</a:t>
            </a:r>
            <a:r>
              <a:rPr sz="1400" kern="0" spc="-5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”设置不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同页面的广告展示。</a:t>
            </a:r>
            <a:endParaRPr lang="SimSun" altLang="SimSun" sz="1400" dirty="0"/>
          </a:p>
          <a:p>
            <a:pPr algn="l" rtl="0" eaLnBrk="0">
              <a:lnSpc>
                <a:spcPct val="154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18000"/>
              </a:lnSpc>
              <a:tabLst/>
            </a:pPr>
            <a:endParaRPr lang="Arial" altLang="Arial" sz="300" dirty="0"/>
          </a:p>
          <a:p>
            <a:pPr marL="23495" algn="l" rtl="0" eaLnBrk="0">
              <a:lnSpc>
                <a:spcPct val="94000"/>
              </a:lnSpc>
              <a:tabLst/>
            </a:pP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1）店铺首页公告区</a:t>
            </a:r>
            <a:endParaRPr lang="SimSun" altLang="SimSun" sz="1400" dirty="0"/>
          </a:p>
        </p:txBody>
      </p:sp>
      <p:sp>
        <p:nvSpPr>
          <p:cNvPr id="124" name="textbox 124"/>
          <p:cNvSpPr/>
          <p:nvPr/>
        </p:nvSpPr>
        <p:spPr>
          <a:xfrm>
            <a:off x="1136545" y="1011187"/>
            <a:ext cx="5293995" cy="60007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7115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84000"/>
              </a:lnSpc>
              <a:tabLst/>
            </a:pP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在账号中心-单位管理中选择“</a:t>
            </a:r>
            <a:r>
              <a:rPr sz="1400" kern="0" spc="-4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已进驻</a:t>
            </a:r>
            <a:r>
              <a:rPr sz="1400" kern="0" spc="-52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”的单位，可对已入驻的单位</a:t>
            </a:r>
            <a:endParaRPr lang="SimSun" altLang="SimSun" sz="1400" dirty="0"/>
          </a:p>
          <a:p>
            <a:pPr marL="12700" algn="l" rtl="0" eaLnBrk="0">
              <a:lnSpc>
                <a:spcPts val="3120"/>
              </a:lnSpc>
              <a:tabLst/>
            </a:pPr>
            <a:r>
              <a:rPr sz="1400" kern="0" spc="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操作批量设置商家联系方式，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点击“批量设置商家联系方式”。</a:t>
            </a:r>
            <a:endParaRPr lang="SimSun" altLang="SimSun" sz="1400" dirty="0"/>
          </a:p>
        </p:txBody>
      </p:sp>
      <p:sp>
        <p:nvSpPr>
          <p:cNvPr id="126" name="textbox 126"/>
          <p:cNvSpPr/>
          <p:nvPr/>
        </p:nvSpPr>
        <p:spPr>
          <a:xfrm>
            <a:off x="1139400" y="9504439"/>
            <a:ext cx="1528444" cy="22860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4614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95000"/>
              </a:lnSpc>
              <a:tabLst/>
            </a:pP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SimSun"/>
                <a:ea typeface="SimSun"/>
                <a:cs typeface="SimSun"/>
              </a:rPr>
              <a:t>2）商品名称副标题</a:t>
            </a:r>
            <a:endParaRPr lang="SimSun" altLang="SimSun" sz="1400" dirty="0"/>
          </a:p>
        </p:txBody>
      </p:sp>
      <p:sp>
        <p:nvSpPr>
          <p:cNvPr id="128" name="textbox 128"/>
          <p:cNvSpPr/>
          <p:nvPr/>
        </p:nvSpPr>
        <p:spPr>
          <a:xfrm>
            <a:off x="3742435" y="9807333"/>
            <a:ext cx="78739" cy="12763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4679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74000"/>
              </a:lnSpc>
              <a:tabLst/>
            </a:pP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8</a:t>
            </a:r>
            <a:endParaRPr lang="Calibri" altLang="Calibri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satMod val="110000"/>
                <a:lum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satMod val="105000"/>
                <a:lum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shade val="94000"/>
              </a:schemeClr>
            </a:gs>
            <a:gs pos="50000">
              <a:schemeClr val="phClr">
                <a:lumMod val="110000"/>
                <a:satMod val="100000"/>
                <a:tint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ap:Properties xmlns:vt="http://schemas.openxmlformats.org/officeDocument/2006/docPropsVTypes" xmlns:ap="http://schemas.openxmlformats.org/officeDocument/2006/extended-properties">
  <ap:Application>WPS 文字</ap:Application>
</ap: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清茶米酒</dc:creator>
  <dcterms:created xsi:type="dcterms:W3CDTF">2024-04-30T10:37:54Z</dcterms:creat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O">
    <vt:lpwstr>wqlLaW5nc29mdCBQREYgdG8gV1BTIDkw</vt:lpwstr>
  </property>
  <property fmtid="{D5CDD505-2E9C-101B-9397-08002B2CF9AE}" pid="3" name="Created">
    <vt:filetime>2024-04-30T10:49:41</vt:filetime>
  </property>
</Properties>
</file>